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media/image1.jpeg" ContentType="image/jpeg"/>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media/image2.jpeg" ContentType="image/jpeg"/>
  <Override PartName="/ppt/notesSlides/notesSlide9.xml" ContentType="application/vnd.openxmlformats-officedocument.presentationml.notesSlide+xml"/>
  <Override PartName="/ppt/notesSlides/notesSlide10.xml" ContentType="application/vnd.openxmlformats-officedocument.presentationml.notesSlide+xml"/>
  <Override PartName="/ppt/media/image3.jpeg" ContentType="image/jpeg"/>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media/image4.jpeg" ContentType="image/jpeg"/>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media/image5.jpeg" ContentType="image/jpeg"/>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media/image6.jpeg" ContentType="image/jpeg"/>
  <Override PartName="/ppt/media/image7.jpeg" ContentType="image/jpeg"/>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media/image8.jpeg" ContentType="image/jpeg"/>
  <Override PartName="/ppt/notesSlides/notesSlide33.xml" ContentType="application/vnd.openxmlformats-officedocument.presentationml.notesSlide+xml"/>
  <Override PartName="/ppt/media/image9.jpeg" ContentType="image/jpeg"/>
  <Override PartName="/ppt/notesSlides/notesSlide34.xml" ContentType="application/vnd.openxmlformats-officedocument.presentationml.notesSlide+xml"/>
  <Override PartName="/ppt/media/image10.jpeg" ContentType="image/jpeg"/>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j-lt"/>
        <a:ea typeface="+mj-ea"/>
        <a:cs typeface="+mj-cs"/>
        <a:sym typeface="Arial"/>
      </a:defRPr>
    </a:lvl1pPr>
    <a:lvl2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j-lt"/>
        <a:ea typeface="+mj-ea"/>
        <a:cs typeface="+mj-cs"/>
        <a:sym typeface="Arial"/>
      </a:defRPr>
    </a:lvl2pPr>
    <a:lvl3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j-lt"/>
        <a:ea typeface="+mj-ea"/>
        <a:cs typeface="+mj-cs"/>
        <a:sym typeface="Arial"/>
      </a:defRPr>
    </a:lvl3pPr>
    <a:lvl4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j-lt"/>
        <a:ea typeface="+mj-ea"/>
        <a:cs typeface="+mj-cs"/>
        <a:sym typeface="Arial"/>
      </a:defRPr>
    </a:lvl4pPr>
    <a:lvl5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j-lt"/>
        <a:ea typeface="+mj-ea"/>
        <a:cs typeface="+mj-cs"/>
        <a:sym typeface="Arial"/>
      </a:defRPr>
    </a:lvl5pPr>
    <a:lvl6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j-lt"/>
        <a:ea typeface="+mj-ea"/>
        <a:cs typeface="+mj-cs"/>
        <a:sym typeface="Arial"/>
      </a:defRPr>
    </a:lvl6pPr>
    <a:lvl7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j-lt"/>
        <a:ea typeface="+mj-ea"/>
        <a:cs typeface="+mj-cs"/>
        <a:sym typeface="Arial"/>
      </a:defRPr>
    </a:lvl7pPr>
    <a:lvl8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j-lt"/>
        <a:ea typeface="+mj-ea"/>
        <a:cs typeface="+mj-cs"/>
        <a:sym typeface="Arial"/>
      </a:defRPr>
    </a:lvl8pPr>
    <a:lvl9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j-lt"/>
        <a:ea typeface="+mj-ea"/>
        <a:cs typeface="+mj-cs"/>
        <a:sym typeface="Arial"/>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0DEEF"/>
          </a:solidFill>
        </a:fill>
      </a:tcStyle>
    </a:wholeTbl>
    <a:band2H>
      <a:tcTxStyle b="def" i="def"/>
      <a:tcStyle>
        <a:tcBdr/>
        <a:fill>
          <a:solidFill>
            <a:srgbClr val="E9EFF7"/>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0DEEF"/>
          </a:solidFill>
        </a:fill>
      </a:tcStyle>
    </a:wholeTbl>
    <a:band2H>
      <a:tcTxStyle b="def" i="def"/>
      <a:tcStyle>
        <a:tcBdr/>
        <a:fill>
          <a:solidFill>
            <a:srgbClr val="E9EFF7"/>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0E0E0"/>
          </a:solidFill>
        </a:fill>
      </a:tcStyle>
    </a:wholeTbl>
    <a:band2H>
      <a:tcTxStyle b="def" i="def"/>
      <a:tcStyle>
        <a:tcBdr/>
        <a:fill>
          <a:solidFill>
            <a:srgbClr val="F0F0F0"/>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CF821DB8-F4EB-4A41-A1BA-3FCAFE7338EE}"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4E2CE"/>
          </a:solidFill>
        </a:fill>
      </a:tcStyle>
    </a:wholeTbl>
    <a:band2H>
      <a:tcTxStyle b="def" i="def"/>
      <a:tcStyle>
        <a:tcBdr/>
        <a:fill>
          <a:solidFill>
            <a:srgbClr val="EBF1E8"/>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33BA23B1-9221-436E-865A-0063620EA4FD}"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60" Type="http://schemas.openxmlformats.org/officeDocument/2006/relationships/slide" Target="slides/slide53.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12" name="Shape 112"/>
          <p:cNvSpPr/>
          <p:nvPr>
            <p:ph type="sldImg"/>
          </p:nvPr>
        </p:nvSpPr>
        <p:spPr>
          <a:xfrm>
            <a:off x="1143000" y="685800"/>
            <a:ext cx="4572000" cy="3429000"/>
          </a:xfrm>
          <a:prstGeom prst="rect">
            <a:avLst/>
          </a:prstGeom>
        </p:spPr>
        <p:txBody>
          <a:bodyPr/>
          <a:lstStyle/>
          <a:p>
            <a:pPr/>
          </a:p>
        </p:txBody>
      </p:sp>
      <p:sp>
        <p:nvSpPr>
          <p:cNvPr id="113" name="Shape 113"/>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latinLnBrk="0">
      <a:defRPr sz="1400">
        <a:latin typeface="+mj-lt"/>
        <a:ea typeface="+mj-ea"/>
        <a:cs typeface="+mj-cs"/>
        <a:sym typeface="Arial"/>
      </a:defRPr>
    </a:lvl1pPr>
    <a:lvl2pPr indent="228600" latinLnBrk="0">
      <a:defRPr sz="1400">
        <a:latin typeface="+mj-lt"/>
        <a:ea typeface="+mj-ea"/>
        <a:cs typeface="+mj-cs"/>
        <a:sym typeface="Arial"/>
      </a:defRPr>
    </a:lvl2pPr>
    <a:lvl3pPr indent="457200" latinLnBrk="0">
      <a:defRPr sz="1400">
        <a:latin typeface="+mj-lt"/>
        <a:ea typeface="+mj-ea"/>
        <a:cs typeface="+mj-cs"/>
        <a:sym typeface="Arial"/>
      </a:defRPr>
    </a:lvl3pPr>
    <a:lvl4pPr indent="685800" latinLnBrk="0">
      <a:defRPr sz="1400">
        <a:latin typeface="+mj-lt"/>
        <a:ea typeface="+mj-ea"/>
        <a:cs typeface="+mj-cs"/>
        <a:sym typeface="Arial"/>
      </a:defRPr>
    </a:lvl4pPr>
    <a:lvl5pPr indent="914400" latinLnBrk="0">
      <a:defRPr sz="1400">
        <a:latin typeface="+mj-lt"/>
        <a:ea typeface="+mj-ea"/>
        <a:cs typeface="+mj-cs"/>
        <a:sym typeface="Arial"/>
      </a:defRPr>
    </a:lvl5pPr>
    <a:lvl6pPr indent="1143000" latinLnBrk="0">
      <a:defRPr sz="1400">
        <a:latin typeface="+mj-lt"/>
        <a:ea typeface="+mj-ea"/>
        <a:cs typeface="+mj-cs"/>
        <a:sym typeface="Arial"/>
      </a:defRPr>
    </a:lvl6pPr>
    <a:lvl7pPr indent="1371600" latinLnBrk="0">
      <a:defRPr sz="1400">
        <a:latin typeface="+mj-lt"/>
        <a:ea typeface="+mj-ea"/>
        <a:cs typeface="+mj-cs"/>
        <a:sym typeface="Arial"/>
      </a:defRPr>
    </a:lvl7pPr>
    <a:lvl8pPr indent="1600200" latinLnBrk="0">
      <a:defRPr sz="1400">
        <a:latin typeface="+mj-lt"/>
        <a:ea typeface="+mj-ea"/>
        <a:cs typeface="+mj-cs"/>
        <a:sym typeface="Arial"/>
      </a:defRPr>
    </a:lvl8pPr>
    <a:lvl9pPr indent="1828800" latinLnBrk="0">
      <a:defRPr sz="1400">
        <a:latin typeface="+mj-lt"/>
        <a:ea typeface="+mj-ea"/>
        <a:cs typeface="+mj-cs"/>
        <a:sym typeface="Arial"/>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Relationships>

</file>

<file path=ppt/notesSlides/_rels/notesSlide10.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_rels/notesSlide11.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12.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 Id="rId3" Type="http://schemas.openxmlformats.org/officeDocument/2006/relationships/hyperlink" Target="https://en.wikipedia.org/wiki/Linguistics" TargetMode="External"/><Relationship Id="rId4" Type="http://schemas.openxmlformats.org/officeDocument/2006/relationships/hyperlink" Target="https://en.wikipedia.org/wiki/Computer_science" TargetMode="External"/><Relationship Id="rId5" Type="http://schemas.openxmlformats.org/officeDocument/2006/relationships/hyperlink" Target="https://en.wikipedia.org/wiki/Artificial_intelligence" TargetMode="External"/><Relationship Id="rId6" Type="http://schemas.openxmlformats.org/officeDocument/2006/relationships/hyperlink" Target="https://en.wikipedia.org/wiki/Natural_language" TargetMode="External"/><Relationship Id="rId7" Type="http://schemas.openxmlformats.org/officeDocument/2006/relationships/hyperlink" Target="https://en.wikipedia.org/wiki/Speech_recognition" TargetMode="External"/><Relationship Id="rId8" Type="http://schemas.openxmlformats.org/officeDocument/2006/relationships/hyperlink" Target="https://en.wikipedia.org/wiki/Natural-language_understanding" TargetMode="External"/><Relationship Id="rId9" Type="http://schemas.openxmlformats.org/officeDocument/2006/relationships/hyperlink" Target="https://en.wikipedia.org/wiki/Natural_language_generation" TargetMode="External"/></Relationships>

</file>

<file path=ppt/notesSlides/_rels/notesSlide13.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_rels/notesSlide14.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Relationships>

</file>

<file path=ppt/notesSlides/_rels/notesSlide15.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Relationship Id="rId3" Type="http://schemas.openxmlformats.org/officeDocument/2006/relationships/hyperlink" Target="https://en.wikipedia.org/wiki/Sequence_transformation" TargetMode="External"/><Relationship Id="rId4" Type="http://schemas.openxmlformats.org/officeDocument/2006/relationships/hyperlink" Target="https://en.wikipedia.org/wiki/Recurrent_neural_network" TargetMode="External"/><Relationship Id="rId5" Type="http://schemas.openxmlformats.org/officeDocument/2006/relationships/hyperlink" Target="https://en.wikipedia.org/wiki/Long_short-term_memory" TargetMode="External"/><Relationship Id="rId6" Type="http://schemas.openxmlformats.org/officeDocument/2006/relationships/hyperlink" Target="https://en.wikipedia.org/wiki/Gated_recurrent_unit" TargetMode="External"/><Relationship Id="rId7" Type="http://schemas.openxmlformats.org/officeDocument/2006/relationships/hyperlink" Target="https://en.wikipedia.org/wiki/Vanishing_gradient_problem" TargetMode="External"/><Relationship Id="rId8" Type="http://schemas.openxmlformats.org/officeDocument/2006/relationships/hyperlink" Target="https://en.wikipedia.org/wiki/Seq2seq#cite_note-:1-2" TargetMode="External"/><Relationship Id="rId9" Type="http://schemas.openxmlformats.org/officeDocument/2006/relationships/hyperlink" Target="https://pytorch.org/tutorials/intermediate/seq2seq_translation_tutorial.html" TargetMode="External"/><Relationship Id="rId10" Type="http://schemas.openxmlformats.org/officeDocument/2006/relationships/hyperlink" Target="https://arxiv.org/abs/1409.3215" TargetMode="External"/><Relationship Id="rId11" Type="http://schemas.openxmlformats.org/officeDocument/2006/relationships/hyperlink" Target="https://arxiv.org/pdf/1406.1078v3.pdf" TargetMode="External"/></Relationships>

</file>

<file path=ppt/notesSlides/_rels/notesSlide16.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Relationship Id="rId3" Type="http://schemas.openxmlformats.org/officeDocument/2006/relationships/hyperlink" Target="https://arxiv.org/abs/1409.0473" TargetMode="External"/></Relationships>

</file>

<file path=ppt/notesSlides/_rels/notesSlide17.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Relationships>

</file>

<file path=ppt/notesSlides/_rels/notesSlide18.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Relationships>

</file>

<file path=ppt/notesSlides/_rels/notesSlide19.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20.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Relationships>

</file>

<file path=ppt/notesSlides/_rels/notesSlide21.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Relationships>

</file>

<file path=ppt/notesSlides/_rels/notesSlide22.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Relationships>

</file>

<file path=ppt/notesSlides/_rels/notesSlide23.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Relationships>

</file>

<file path=ppt/notesSlides/_rels/notesSlide24.xml.rels><?xml version="1.0" encoding="UTF-8"?>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Relationships>

</file>

<file path=ppt/notesSlides/_rels/notesSlide25.xml.rels><?xml version="1.0" encoding="UTF-8"?>
<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Relationships>

</file>

<file path=ppt/notesSlides/_rels/notesSlide26.xml.rels><?xml version="1.0" encoding="UTF-8"?>
<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Relationships>

</file>

<file path=ppt/notesSlides/_rels/notesSlide27.xml.rels><?xml version="1.0" encoding="UTF-8"?>
<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Relationships>

</file>

<file path=ppt/notesSlides/_rels/notesSlide28.xml.rels><?xml version="1.0" encoding="UTF-8"?>
<Relationships xmlns="http://schemas.openxmlformats.org/package/2006/relationships"><Relationship Id="rId1" Type="http://schemas.openxmlformats.org/officeDocument/2006/relationships/slide" Target="../slides/slide30.xml"/><Relationship Id="rId2" Type="http://schemas.openxmlformats.org/officeDocument/2006/relationships/notesMaster" Target="../notesMasters/notesMaster1.xml"/></Relationships>

</file>

<file path=ppt/notesSlides/_rels/notesSlide29.xml.rels><?xml version="1.0" encoding="UTF-8"?>
<Relationships xmlns="http://schemas.openxmlformats.org/package/2006/relationships"><Relationship Id="rId1" Type="http://schemas.openxmlformats.org/officeDocument/2006/relationships/slide" Target="../slides/slide31.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30.xml.rels><?xml version="1.0" encoding="UTF-8"?>
<Relationships xmlns="http://schemas.openxmlformats.org/package/2006/relationships"><Relationship Id="rId1" Type="http://schemas.openxmlformats.org/officeDocument/2006/relationships/slide" Target="../slides/slide32.xml"/><Relationship Id="rId2" Type="http://schemas.openxmlformats.org/officeDocument/2006/relationships/notesMaster" Target="../notesMasters/notesMaster1.xml"/></Relationships>

</file>

<file path=ppt/notesSlides/_rels/notesSlide31.xml.rels><?xml version="1.0" encoding="UTF-8"?>
<Relationships xmlns="http://schemas.openxmlformats.org/package/2006/relationships"><Relationship Id="rId1" Type="http://schemas.openxmlformats.org/officeDocument/2006/relationships/slide" Target="../slides/slide33.xml"/><Relationship Id="rId2" Type="http://schemas.openxmlformats.org/officeDocument/2006/relationships/notesMaster" Target="../notesMasters/notesMaster1.xml"/></Relationships>

</file>

<file path=ppt/notesSlides/_rels/notesSlide32.xml.rels><?xml version="1.0" encoding="UTF-8"?>
<Relationships xmlns="http://schemas.openxmlformats.org/package/2006/relationships"><Relationship Id="rId1" Type="http://schemas.openxmlformats.org/officeDocument/2006/relationships/slide" Target="../slides/slide34.xml"/><Relationship Id="rId2" Type="http://schemas.openxmlformats.org/officeDocument/2006/relationships/notesMaster" Target="../notesMasters/notesMaster1.xml"/></Relationships>

</file>

<file path=ppt/notesSlides/_rels/notesSlide33.xml.rels><?xml version="1.0" encoding="UTF-8"?>
<Relationships xmlns="http://schemas.openxmlformats.org/package/2006/relationships"><Relationship Id="rId1" Type="http://schemas.openxmlformats.org/officeDocument/2006/relationships/slide" Target="../slides/slide38.xml"/><Relationship Id="rId2" Type="http://schemas.openxmlformats.org/officeDocument/2006/relationships/notesMaster" Target="../notesMasters/notesMaster1.xml"/></Relationships>

</file>

<file path=ppt/notesSlides/_rels/notesSlide34.xml.rels><?xml version="1.0" encoding="UTF-8"?>
<Relationships xmlns="http://schemas.openxmlformats.org/package/2006/relationships"><Relationship Id="rId1" Type="http://schemas.openxmlformats.org/officeDocument/2006/relationships/slide" Target="../slides/slide39.xml"/><Relationship Id="rId2" Type="http://schemas.openxmlformats.org/officeDocument/2006/relationships/notesMaster" Target="../notesMasters/notesMaster1.xml"/></Relationships>

</file>

<file path=ppt/notesSlides/_rels/notesSlide35.xml.rels><?xml version="1.0" encoding="UTF-8"?>
<Relationships xmlns="http://schemas.openxmlformats.org/package/2006/relationships"><Relationship Id="rId1" Type="http://schemas.openxmlformats.org/officeDocument/2006/relationships/slide" Target="../slides/slide40.xml"/><Relationship Id="rId2" Type="http://schemas.openxmlformats.org/officeDocument/2006/relationships/notesMaster" Target="../notesMasters/notesMaster1.xml"/></Relationships>

</file>

<file path=ppt/notesSlides/_rels/notesSlide36.xml.rels><?xml version="1.0" encoding="UTF-8"?>
<Relationships xmlns="http://schemas.openxmlformats.org/package/2006/relationships"><Relationship Id="rId1" Type="http://schemas.openxmlformats.org/officeDocument/2006/relationships/slide" Target="../slides/slide41.xml"/><Relationship Id="rId2" Type="http://schemas.openxmlformats.org/officeDocument/2006/relationships/notesMaster" Target="../notesMasters/notesMaster1.xml"/></Relationships>

</file>

<file path=ppt/notesSlides/_rels/notesSlide37.xml.rels><?xml version="1.0" encoding="UTF-8"?>
<Relationships xmlns="http://schemas.openxmlformats.org/package/2006/relationships"><Relationship Id="rId1" Type="http://schemas.openxmlformats.org/officeDocument/2006/relationships/slide" Target="../slides/slide42.xml"/><Relationship Id="rId2" Type="http://schemas.openxmlformats.org/officeDocument/2006/relationships/notesMaster" Target="../notesMasters/notesMaster1.xml"/></Relationships>

</file>

<file path=ppt/notesSlides/_rels/notesSlide38.xml.rels><?xml version="1.0" encoding="UTF-8"?>
<Relationships xmlns="http://schemas.openxmlformats.org/package/2006/relationships"><Relationship Id="rId1" Type="http://schemas.openxmlformats.org/officeDocument/2006/relationships/slide" Target="../slides/slide43.xml"/><Relationship Id="rId2" Type="http://schemas.openxmlformats.org/officeDocument/2006/relationships/notesMaster" Target="../notesMasters/notesMaster1.xml"/></Relationships>

</file>

<file path=ppt/notesSlides/_rels/notesSlide39.xml.rels><?xml version="1.0" encoding="UTF-8"?>
<Relationships xmlns="http://schemas.openxmlformats.org/package/2006/relationships"><Relationship Id="rId1" Type="http://schemas.openxmlformats.org/officeDocument/2006/relationships/slide" Target="../slides/slide44.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40.xml.rels><?xml version="1.0" encoding="UTF-8"?>
<Relationships xmlns="http://schemas.openxmlformats.org/package/2006/relationships"><Relationship Id="rId1" Type="http://schemas.openxmlformats.org/officeDocument/2006/relationships/slide" Target="../slides/slide45.xml"/><Relationship Id="rId2" Type="http://schemas.openxmlformats.org/officeDocument/2006/relationships/notesMaster" Target="../notesMasters/notesMaster1.xml"/></Relationships>

</file>

<file path=ppt/notesSlides/_rels/notesSlide41.xml.rels><?xml version="1.0" encoding="UTF-8"?>
<Relationships xmlns="http://schemas.openxmlformats.org/package/2006/relationships"><Relationship Id="rId1" Type="http://schemas.openxmlformats.org/officeDocument/2006/relationships/slide" Target="../slides/slide46.xml"/><Relationship Id="rId2" Type="http://schemas.openxmlformats.org/officeDocument/2006/relationships/notesMaster" Target="../notesMasters/notesMaster1.xml"/></Relationships>

</file>

<file path=ppt/notesSlides/_rels/notesSlide42.xml.rels><?xml version="1.0" encoding="UTF-8"?>
<Relationships xmlns="http://schemas.openxmlformats.org/package/2006/relationships"><Relationship Id="rId1" Type="http://schemas.openxmlformats.org/officeDocument/2006/relationships/slide" Target="../slides/slide47.xml"/><Relationship Id="rId2" Type="http://schemas.openxmlformats.org/officeDocument/2006/relationships/notesMaster" Target="../notesMasters/notesMaster1.xml"/></Relationships>

</file>

<file path=ppt/notesSlides/_rels/notesSlide43.xml.rels><?xml version="1.0" encoding="UTF-8"?>
<Relationships xmlns="http://schemas.openxmlformats.org/package/2006/relationships"><Relationship Id="rId1" Type="http://schemas.openxmlformats.org/officeDocument/2006/relationships/slide" Target="../slides/slide48.xml"/><Relationship Id="rId2" Type="http://schemas.openxmlformats.org/officeDocument/2006/relationships/notesMaster" Target="../notesMasters/notesMaster1.xml"/></Relationships>

</file>

<file path=ppt/notesSlides/_rels/notesSlide44.xml.rels><?xml version="1.0" encoding="UTF-8"?>
<Relationships xmlns="http://schemas.openxmlformats.org/package/2006/relationships"><Relationship Id="rId1" Type="http://schemas.openxmlformats.org/officeDocument/2006/relationships/slide" Target="../slides/slide49.xml"/><Relationship Id="rId2" Type="http://schemas.openxmlformats.org/officeDocument/2006/relationships/notesMaster" Target="../notesMasters/notesMaster1.xml"/></Relationships>

</file>

<file path=ppt/notesSlides/_rels/notesSlide45.xml.rels><?xml version="1.0" encoding="UTF-8"?>
<Relationships xmlns="http://schemas.openxmlformats.org/package/2006/relationships"><Relationship Id="rId1" Type="http://schemas.openxmlformats.org/officeDocument/2006/relationships/slide" Target="../slides/slide50.xml"/><Relationship Id="rId2" Type="http://schemas.openxmlformats.org/officeDocument/2006/relationships/notesMaster" Target="../notesMasters/notesMaster1.xml"/></Relationships>

</file>

<file path=ppt/notesSlides/_rels/notesSlide46.xml.rels><?xml version="1.0" encoding="UTF-8"?>
<Relationships xmlns="http://schemas.openxmlformats.org/package/2006/relationships"><Relationship Id="rId1" Type="http://schemas.openxmlformats.org/officeDocument/2006/relationships/slide" Target="../slides/slide51.xml"/><Relationship Id="rId2" Type="http://schemas.openxmlformats.org/officeDocument/2006/relationships/notesMaster" Target="../notesMasters/notesMaster1.xml"/></Relationships>

</file>

<file path=ppt/notesSlides/_rels/notesSlide47.xml.rels><?xml version="1.0" encoding="UTF-8"?>
<Relationships xmlns="http://schemas.openxmlformats.org/package/2006/relationships"><Relationship Id="rId1" Type="http://schemas.openxmlformats.org/officeDocument/2006/relationships/slide" Target="../slides/slide52.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8.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_rels/notesSlide9.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7" name="Shape 117"/>
          <p:cNvSpPr/>
          <p:nvPr>
            <p:ph type="sldImg"/>
          </p:nvPr>
        </p:nvSpPr>
        <p:spPr>
          <a:prstGeom prst="rect">
            <a:avLst/>
          </a:prstGeom>
        </p:spPr>
        <p:txBody>
          <a:bodyPr/>
          <a:lstStyle/>
          <a:p>
            <a:pPr/>
          </a:p>
        </p:txBody>
      </p:sp>
      <p:sp>
        <p:nvSpPr>
          <p:cNvPr id="118" name="Shape 118"/>
          <p:cNvSpPr/>
          <p:nvPr>
            <p:ph type="body" sz="quarter" idx="1"/>
          </p:nvPr>
        </p:nvSpPr>
        <p:spPr>
          <a:prstGeom prst="rect">
            <a:avLst/>
          </a:prstGeom>
        </p:spPr>
        <p:txBody>
          <a:bodyPr/>
          <a:lstStyle/>
          <a:p>
            <a:pPr>
              <a:defRPr sz="1200">
                <a:latin typeface="Malgun Gothic"/>
                <a:ea typeface="Malgun Gothic"/>
                <a:cs typeface="Malgun Gothic"/>
                <a:sym typeface="Malgun Gothic"/>
              </a:defRPr>
            </a:pPr>
            <a:r>
              <a:t>Good evening everyone, I'll start the presentation.</a:t>
            </a:r>
          </a:p>
          <a:p>
            <a:pPr>
              <a:defRPr sz="1200">
                <a:latin typeface="Malgun Gothic"/>
                <a:ea typeface="Malgun Gothic"/>
                <a:cs typeface="Malgun Gothic"/>
                <a:sym typeface="Malgun Gothic"/>
              </a:defRPr>
            </a:pPr>
            <a:r>
              <a:t>Today, let's talk about how artificial intelligence can train.</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3" name="Shape 183"/>
          <p:cNvSpPr/>
          <p:nvPr>
            <p:ph type="sldImg"/>
          </p:nvPr>
        </p:nvSpPr>
        <p:spPr>
          <a:prstGeom prst="rect">
            <a:avLst/>
          </a:prstGeom>
        </p:spPr>
        <p:txBody>
          <a:bodyPr/>
          <a:lstStyle/>
          <a:p>
            <a:pPr/>
          </a:p>
        </p:txBody>
      </p:sp>
      <p:sp>
        <p:nvSpPr>
          <p:cNvPr id="184" name="Shape 184"/>
          <p:cNvSpPr/>
          <p:nvPr>
            <p:ph type="body" sz="quarter" idx="1"/>
          </p:nvPr>
        </p:nvSpPr>
        <p:spPr>
          <a:prstGeom prst="rect">
            <a:avLst/>
          </a:prstGeom>
        </p:spPr>
        <p:txBody>
          <a:bodyPr/>
          <a:lstStyle/>
          <a:p>
            <a:pPr>
              <a:defRPr sz="1200">
                <a:latin typeface="Malgun Gothic"/>
                <a:ea typeface="Malgun Gothic"/>
                <a:cs typeface="Malgun Gothic"/>
                <a:sym typeface="Malgun Gothic"/>
              </a:defRPr>
            </a:pPr>
            <a:r>
              <a:t>RNN is designed for ordered data.</a:t>
            </a:r>
          </a:p>
          <a:p>
            <a:pPr>
              <a:defRPr sz="1200">
                <a:latin typeface="Malgun Gothic"/>
                <a:ea typeface="Malgun Gothic"/>
                <a:cs typeface="Malgun Gothic"/>
                <a:sym typeface="Malgun Gothic"/>
              </a:defRPr>
            </a:pPr>
            <a:r>
              <a:t>So it can be used for time-series data.</a:t>
            </a:r>
            <a:br/>
            <a:r>
              <a:t>When we learn RNN, the first entered data affects the next entered data by using a circular structure. We mainly used in Natural Language Processing.</a:t>
            </a:r>
          </a:p>
          <a:p>
            <a:pPr>
              <a:defRPr sz="1200">
                <a:latin typeface="Malgun Gothic"/>
                <a:ea typeface="Malgun Gothic"/>
                <a:cs typeface="Malgun Gothic"/>
                <a:sym typeface="Malgun Gothic"/>
              </a:defRPr>
            </a:pPr>
          </a:p>
          <a:p>
            <a:pPr>
              <a:defRPr sz="1200">
                <a:latin typeface="Malgun Gothic"/>
                <a:ea typeface="Malgun Gothic"/>
                <a:cs typeface="Malgun Gothic"/>
                <a:sym typeface="Malgun Gothic"/>
              </a:defRPr>
            </a:pPr>
            <a:r>
              <a:t>The figure in the upper right is RNN, and the figure in the center is Seq2</a:t>
            </a:r>
          </a:p>
          <a:p>
            <a:pPr>
              <a:defRPr sz="1200">
                <a:latin typeface="Malgun Gothic"/>
                <a:ea typeface="Malgun Gothic"/>
                <a:cs typeface="Malgun Gothic"/>
                <a:sym typeface="Malgun Gothic"/>
              </a:defRPr>
            </a:pPr>
            <a:r>
              <a:t>It consists of two RNNs.</a:t>
            </a:r>
          </a:p>
          <a:p>
            <a:pPr>
              <a:defRPr sz="1200">
                <a:latin typeface="Malgun Gothic"/>
                <a:ea typeface="Malgun Gothic"/>
                <a:cs typeface="Malgun Gothic"/>
                <a:sym typeface="Malgun Gothic"/>
              </a:defRPr>
            </a:pPr>
            <a:r>
              <a:t>This picture is Machine Translation using RNN.</a:t>
            </a:r>
          </a:p>
          <a:p>
            <a:pPr>
              <a:defRPr sz="1200">
                <a:latin typeface="Malgun Gothic"/>
                <a:ea typeface="Malgun Gothic"/>
                <a:cs typeface="Malgun Gothic"/>
                <a:sym typeface="Malgun Gothic"/>
              </a:defRPr>
            </a:pPr>
            <a:br/>
            <a:r>
              <a:t>I'll give you a very simple and easy example.</a:t>
            </a:r>
          </a:p>
          <a:p>
            <a:pPr>
              <a:defRPr sz="1200">
                <a:latin typeface="Malgun Gothic"/>
                <a:ea typeface="Malgun Gothic"/>
                <a:cs typeface="Malgun Gothic"/>
                <a:sym typeface="Malgun Gothic"/>
              </a:defRPr>
            </a:pPr>
            <a:r>
              <a:t>When translating a sentence, the subject affects the form of the verb.</a:t>
            </a:r>
            <a:br/>
            <a:r>
              <a:t>In other words, you have to pass the information of entered data to the next entering data so that it can be learned together.</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8" name="Shape 188"/>
          <p:cNvSpPr/>
          <p:nvPr>
            <p:ph type="sldImg"/>
          </p:nvPr>
        </p:nvSpPr>
        <p:spPr>
          <a:prstGeom prst="rect">
            <a:avLst/>
          </a:prstGeom>
        </p:spPr>
        <p:txBody>
          <a:bodyPr/>
          <a:lstStyle/>
          <a:p>
            <a:pPr/>
          </a:p>
        </p:txBody>
      </p:sp>
      <p:sp>
        <p:nvSpPr>
          <p:cNvPr id="189" name="Shape 189"/>
          <p:cNvSpPr/>
          <p:nvPr>
            <p:ph type="body" sz="quarter" idx="1"/>
          </p:nvPr>
        </p:nvSpPr>
        <p:spPr>
          <a:prstGeom prst="rect">
            <a:avLst/>
          </a:prstGeom>
        </p:spPr>
        <p:txBody>
          <a:bodyPr/>
          <a:lstStyle>
            <a:lvl1pPr>
              <a:defRPr sz="1200">
                <a:latin typeface="Malgun Gothic"/>
                <a:ea typeface="Malgun Gothic"/>
                <a:cs typeface="Malgun Gothic"/>
                <a:sym typeface="Malgun Gothic"/>
              </a:defRPr>
            </a:lvl1pPr>
          </a:lstStyle>
          <a:p>
            <a:pPr/>
            <a:r>
              <a:t>Deep dive into NLP</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3" name="Shape 193"/>
          <p:cNvSpPr/>
          <p:nvPr>
            <p:ph type="sldImg"/>
          </p:nvPr>
        </p:nvSpPr>
        <p:spPr>
          <a:prstGeom prst="rect">
            <a:avLst/>
          </a:prstGeom>
        </p:spPr>
        <p:txBody>
          <a:bodyPr/>
          <a:lstStyle/>
          <a:p>
            <a:pPr/>
          </a:p>
        </p:txBody>
      </p:sp>
      <p:sp>
        <p:nvSpPr>
          <p:cNvPr id="194" name="Shape 194"/>
          <p:cNvSpPr/>
          <p:nvPr>
            <p:ph type="body" sz="quarter" idx="1"/>
          </p:nvPr>
        </p:nvSpPr>
        <p:spPr>
          <a:prstGeom prst="rect">
            <a:avLst/>
          </a:prstGeom>
        </p:spPr>
        <p:txBody>
          <a:bodyPr/>
          <a:lstStyle/>
          <a:p>
            <a:pPr>
              <a:defRPr sz="1200">
                <a:latin typeface="Malgun Gothic"/>
                <a:ea typeface="Malgun Gothic"/>
                <a:cs typeface="Malgun Gothic"/>
                <a:sym typeface="Malgun Gothic"/>
              </a:defRPr>
            </a:pPr>
            <a:r>
              <a:t>Wikipedia NLP</a:t>
            </a:r>
          </a:p>
          <a:p>
            <a:pPr>
              <a:defRPr sz="1200">
                <a:latin typeface="Malgun Gothic"/>
                <a:ea typeface="Malgun Gothic"/>
                <a:cs typeface="Malgun Gothic"/>
                <a:sym typeface="Malgun Gothic"/>
              </a:defRPr>
            </a:pPr>
          </a:p>
          <a:p>
            <a:pPr>
              <a:defRPr b="1" sz="1200">
                <a:solidFill>
                  <a:srgbClr val="202122"/>
                </a:solidFill>
              </a:defRPr>
            </a:pPr>
            <a:r>
              <a:t>Natural language processing</a:t>
            </a:r>
            <a:r>
              <a:rPr b="0"/>
              <a:t> (</a:t>
            </a:r>
            <a:r>
              <a:t>NLP</a:t>
            </a:r>
            <a:r>
              <a:rPr b="0"/>
              <a:t>) is a subfield of </a:t>
            </a:r>
            <a:r>
              <a:rPr b="0" u="sng">
                <a:solidFill>
                  <a:srgbClr val="0000FF"/>
                </a:solidFill>
                <a:uFill>
                  <a:solidFill>
                    <a:srgbClr val="0000FF"/>
                  </a:solidFill>
                </a:uFill>
                <a:hlinkClick r:id="rId3" invalidUrl="" action="" tgtFrame="" tooltip="" history="1" highlightClick="0" endSnd="0"/>
              </a:rPr>
              <a:t>linguistics</a:t>
            </a:r>
            <a:r>
              <a:rPr b="0"/>
              <a:t>, </a:t>
            </a:r>
            <a:r>
              <a:rPr b="0" u="sng">
                <a:solidFill>
                  <a:srgbClr val="0000FF"/>
                </a:solidFill>
                <a:uFill>
                  <a:solidFill>
                    <a:srgbClr val="0000FF"/>
                  </a:solidFill>
                </a:uFill>
                <a:hlinkClick r:id="rId4" invalidUrl="" action="" tgtFrame="" tooltip="" history="1" highlightClick="0" endSnd="0"/>
              </a:rPr>
              <a:t>computer science</a:t>
            </a:r>
            <a:r>
              <a:rPr b="0"/>
              <a:t>, and </a:t>
            </a:r>
            <a:r>
              <a:rPr b="0" u="sng">
                <a:solidFill>
                  <a:srgbClr val="0000FF"/>
                </a:solidFill>
                <a:uFill>
                  <a:solidFill>
                    <a:srgbClr val="0000FF"/>
                  </a:solidFill>
                </a:uFill>
                <a:hlinkClick r:id="rId5" invalidUrl="" action="" tgtFrame="" tooltip="" history="1" highlightClick="0" endSnd="0"/>
              </a:rPr>
              <a:t>artificial intelligence</a:t>
            </a:r>
            <a:r>
              <a:rPr b="0"/>
              <a:t> concerned with the interactions between computers and human language, in particular how to program computers to process and analyze large amounts of </a:t>
            </a:r>
            <a:r>
              <a:rPr b="0" u="sng">
                <a:solidFill>
                  <a:srgbClr val="0000FF"/>
                </a:solidFill>
                <a:uFill>
                  <a:solidFill>
                    <a:srgbClr val="0000FF"/>
                  </a:solidFill>
                </a:uFill>
                <a:hlinkClick r:id="rId6" invalidUrl="" action="" tgtFrame="" tooltip="" history="1" highlightClick="0" endSnd="0"/>
              </a:rPr>
              <a:t>natural language</a:t>
            </a:r>
            <a:r>
              <a:rPr b="0"/>
              <a:t> data. The goal is a computer capable of "understanding" the contents of documents, including the contextual nuances of the language within them. The technology can then accurately extract information and insights contained in the documents as well as categorize and organize the documents themselves.</a:t>
            </a:r>
            <a:endParaRPr>
              <a:latin typeface="Malgun Gothic"/>
              <a:ea typeface="Malgun Gothic"/>
              <a:cs typeface="Malgun Gothic"/>
              <a:sym typeface="Malgun Gothic"/>
            </a:endParaRPr>
          </a:p>
          <a:p>
            <a:pPr>
              <a:defRPr sz="1200">
                <a:solidFill>
                  <a:srgbClr val="202122"/>
                </a:solidFill>
              </a:defRPr>
            </a:pPr>
            <a:r>
              <a:t>Challenges in natural language processing frequently involve </a:t>
            </a:r>
            <a:r>
              <a:rPr u="sng">
                <a:solidFill>
                  <a:srgbClr val="0000FF"/>
                </a:solidFill>
                <a:uFill>
                  <a:solidFill>
                    <a:srgbClr val="0000FF"/>
                  </a:solidFill>
                </a:uFill>
                <a:hlinkClick r:id="rId7" invalidUrl="" action="" tgtFrame="" tooltip="" history="1" highlightClick="0" endSnd="0"/>
              </a:rPr>
              <a:t>speech recognition</a:t>
            </a:r>
            <a:r>
              <a:t>, </a:t>
            </a:r>
            <a:r>
              <a:rPr u="sng">
                <a:solidFill>
                  <a:srgbClr val="0000FF"/>
                </a:solidFill>
                <a:uFill>
                  <a:solidFill>
                    <a:srgbClr val="0000FF"/>
                  </a:solidFill>
                </a:uFill>
                <a:hlinkClick r:id="rId8" invalidUrl="" action="" tgtFrame="" tooltip="" history="1" highlightClick="0" endSnd="0"/>
              </a:rPr>
              <a:t>natural-language understanding</a:t>
            </a:r>
            <a:r>
              <a:t>, and </a:t>
            </a:r>
            <a:r>
              <a:rPr u="sng">
                <a:solidFill>
                  <a:srgbClr val="0000FF"/>
                </a:solidFill>
                <a:uFill>
                  <a:solidFill>
                    <a:srgbClr val="0000FF"/>
                  </a:solidFill>
                </a:uFill>
                <a:hlinkClick r:id="rId9" invalidUrl="" action="" tgtFrame="" tooltip="" history="1" highlightClick="0" endSnd="0"/>
              </a:rPr>
              <a:t>natural-language generation</a:t>
            </a:r>
            <a:r>
              <a:t>.</a:t>
            </a:r>
            <a:endParaRPr>
              <a:latin typeface="Malgun Gothic"/>
              <a:ea typeface="Malgun Gothic"/>
              <a:cs typeface="Malgun Gothic"/>
              <a:sym typeface="Malgun Gothic"/>
            </a:endParaRPr>
          </a:p>
          <a:p>
            <a:pPr>
              <a:defRPr sz="1200">
                <a:latin typeface="Malgun Gothic"/>
                <a:ea typeface="Malgun Gothic"/>
                <a:cs typeface="Malgun Gothic"/>
                <a:sym typeface="Malgun Gothic"/>
              </a:defRPr>
            </a:pPr>
          </a:p>
          <a:p>
            <a:pPr>
              <a:defRPr sz="1200">
                <a:latin typeface="Malgun Gothic"/>
                <a:ea typeface="Malgun Gothic"/>
                <a:cs typeface="Malgun Gothic"/>
                <a:sym typeface="Malgun Gothic"/>
              </a:defRPr>
            </a:pPr>
          </a:p>
          <a:p>
            <a:pPr>
              <a:defRPr b="1" sz="1200">
                <a:solidFill>
                  <a:srgbClr val="202122"/>
                </a:solidFill>
              </a:defRPr>
            </a:pPr>
            <a:r>
              <a:t>자연어 처리</a:t>
            </a:r>
            <a:r>
              <a:rPr b="0"/>
              <a:t> ( </a:t>
            </a:r>
            <a:r>
              <a:t>NLP</a:t>
            </a:r>
            <a:r>
              <a:rPr b="0"/>
              <a:t> )는 컴퓨터와 인간 언어 간의 상호 작용, 특히 대량의 </a:t>
            </a:r>
            <a:r>
              <a:rPr b="0" u="sng">
                <a:solidFill>
                  <a:srgbClr val="0000FF"/>
                </a:solidFill>
                <a:uFill>
                  <a:solidFill>
                    <a:srgbClr val="0000FF"/>
                  </a:solidFill>
                </a:uFill>
                <a:hlinkClick r:id="rId6" invalidUrl="" action="" tgtFrame="" tooltip="" history="1" highlightClick="0" endSnd="0"/>
              </a:rPr>
              <a:t>자연어</a:t>
            </a:r>
            <a:r>
              <a:rPr b="0"/>
              <a:t> 데이터 를 처리하고 분석하기 위해 컴퓨터를 프로그래밍하는 방법과 관련된 </a:t>
            </a:r>
            <a:r>
              <a:rPr b="0" u="sng">
                <a:solidFill>
                  <a:srgbClr val="0000FF"/>
                </a:solidFill>
                <a:uFill>
                  <a:solidFill>
                    <a:srgbClr val="0000FF"/>
                  </a:solidFill>
                </a:uFill>
                <a:hlinkClick r:id="rId3" invalidUrl="" action="" tgtFrame="" tooltip="" history="1" highlightClick="0" endSnd="0"/>
              </a:rPr>
              <a:t>언어학</a:t>
            </a:r>
            <a:r>
              <a:rPr b="0"/>
              <a:t> , </a:t>
            </a:r>
            <a:r>
              <a:rPr b="0" u="sng">
                <a:solidFill>
                  <a:srgbClr val="0000FF"/>
                </a:solidFill>
                <a:uFill>
                  <a:solidFill>
                    <a:srgbClr val="0000FF"/>
                  </a:solidFill>
                </a:uFill>
                <a:hlinkClick r:id="rId4" invalidUrl="" action="" tgtFrame="" tooltip="" history="1" highlightClick="0" endSnd="0"/>
              </a:rPr>
              <a:t>컴퓨터 과학</a:t>
            </a:r>
            <a:r>
              <a:rPr b="0"/>
              <a:t> 및 </a:t>
            </a:r>
            <a:r>
              <a:rPr b="0" u="sng">
                <a:solidFill>
                  <a:srgbClr val="0000FF"/>
                </a:solidFill>
                <a:uFill>
                  <a:solidFill>
                    <a:srgbClr val="0000FF"/>
                  </a:solidFill>
                </a:uFill>
                <a:hlinkClick r:id="rId5" invalidUrl="" action="" tgtFrame="" tooltip="" history="1" highlightClick="0" endSnd="0"/>
              </a:rPr>
              <a:t>인공 지능 의 하위 분야입니다. </a:t>
            </a:r>
            <a:r>
              <a:rPr b="0"/>
              <a:t>목표는 문서 내 언어의 문맥적 뉘앙스를 포함하여 문서의 내용을 "이해"할 수 있는 컴퓨터입니다. 그러면 이 기술은 문서에 포함된 정보와 통찰력을 정확하게 추출하고 문서 자체를 분류 및 구성할 수 있습니다.</a:t>
            </a:r>
            <a:endParaRPr>
              <a:latin typeface="Malgun Gothic"/>
              <a:ea typeface="Malgun Gothic"/>
              <a:cs typeface="Malgun Gothic"/>
              <a:sym typeface="Malgun Gothic"/>
            </a:endParaRPr>
          </a:p>
          <a:p>
            <a:pPr>
              <a:defRPr sz="1200">
                <a:solidFill>
                  <a:srgbClr val="202122"/>
                </a:solidFill>
              </a:defRPr>
            </a:pPr>
            <a:r>
              <a:t>자연어 처리의 문제에는 종종 </a:t>
            </a:r>
            <a:r>
              <a:rPr u="sng">
                <a:solidFill>
                  <a:srgbClr val="0000FF"/>
                </a:solidFill>
                <a:uFill>
                  <a:solidFill>
                    <a:srgbClr val="0000FF"/>
                  </a:solidFill>
                </a:uFill>
                <a:hlinkClick r:id="rId7" invalidUrl="" action="" tgtFrame="" tooltip="" history="1" highlightClick="0" endSnd="0"/>
              </a:rPr>
              <a:t>음성 인식</a:t>
            </a:r>
            <a:r>
              <a:t> , </a:t>
            </a:r>
            <a:r>
              <a:rPr u="sng">
                <a:solidFill>
                  <a:srgbClr val="0000FF"/>
                </a:solidFill>
                <a:uFill>
                  <a:solidFill>
                    <a:srgbClr val="0000FF"/>
                  </a:solidFill>
                </a:uFill>
                <a:hlinkClick r:id="rId8" invalidUrl="" action="" tgtFrame="" tooltip="" history="1" highlightClick="0" endSnd="0"/>
              </a:rPr>
              <a:t>자연어 이해</a:t>
            </a:r>
            <a:r>
              <a:t> 및 </a:t>
            </a:r>
            <a:r>
              <a:rPr u="sng">
                <a:solidFill>
                  <a:srgbClr val="0000FF"/>
                </a:solidFill>
                <a:uFill>
                  <a:solidFill>
                    <a:srgbClr val="0000FF"/>
                  </a:solidFill>
                </a:uFill>
                <a:hlinkClick r:id="rId9" invalidUrl="" action="" tgtFrame="" tooltip="" history="1" highlightClick="0" endSnd="0"/>
              </a:rPr>
              <a:t>자연어 생성이</a:t>
            </a:r>
            <a:r>
              <a:t> 포함 됩니다.</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3" name="Shape 203"/>
          <p:cNvSpPr/>
          <p:nvPr>
            <p:ph type="sldImg"/>
          </p:nvPr>
        </p:nvSpPr>
        <p:spPr>
          <a:prstGeom prst="rect">
            <a:avLst/>
          </a:prstGeom>
        </p:spPr>
        <p:txBody>
          <a:bodyPr/>
          <a:lstStyle/>
          <a:p>
            <a:pPr/>
          </a:p>
        </p:txBody>
      </p:sp>
      <p:sp>
        <p:nvSpPr>
          <p:cNvPr id="204" name="Shape 204"/>
          <p:cNvSpPr/>
          <p:nvPr>
            <p:ph type="body" sz="quarter" idx="1"/>
          </p:nvPr>
        </p:nvSpPr>
        <p:spPr>
          <a:prstGeom prst="rect">
            <a:avLst/>
          </a:prstGeom>
        </p:spPr>
        <p:txBody>
          <a:bodyPr/>
          <a:lstStyle/>
          <a:p>
            <a:pPr>
              <a:defRPr sz="1200">
                <a:latin typeface="Malgun Gothic"/>
                <a:ea typeface="Malgun Gothic"/>
                <a:cs typeface="Malgun Gothic"/>
                <a:sym typeface="Malgun Gothic"/>
              </a:defRPr>
            </a:pPr>
            <a:r>
              <a:t>자연어처리는 인간의 언어를 이용하는 모든 컴퓨터과학 분야에서 사용됩니다.</a:t>
            </a:r>
          </a:p>
          <a:p>
            <a:pPr>
              <a:defRPr sz="1200">
                <a:latin typeface="Malgun Gothic"/>
                <a:ea typeface="Malgun Gothic"/>
                <a:cs typeface="Malgun Gothic"/>
                <a:sym typeface="Malgun Gothic"/>
              </a:defRPr>
            </a:pPr>
            <a:r>
              <a:t>Natural language processing is used in all areas of computer science that use human language.</a:t>
            </a:r>
          </a:p>
          <a:p>
            <a:pPr>
              <a:defRPr sz="1200">
                <a:latin typeface="Malgun Gothic"/>
                <a:ea typeface="Malgun Gothic"/>
                <a:cs typeface="Malgun Gothic"/>
                <a:sym typeface="Malgun Gothic"/>
              </a:defRPr>
            </a:pPr>
          </a:p>
          <a:p>
            <a:pPr>
              <a:defRPr sz="1200">
                <a:latin typeface="Malgun Gothic"/>
                <a:ea typeface="Malgun Gothic"/>
                <a:cs typeface="Malgun Gothic"/>
                <a:sym typeface="Malgun Gothic"/>
              </a:defRPr>
            </a:pPr>
            <a:r>
              <a:t>chatbot : communicate with human</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1" name="Shape 211"/>
          <p:cNvSpPr/>
          <p:nvPr>
            <p:ph type="sldImg"/>
          </p:nvPr>
        </p:nvSpPr>
        <p:spPr>
          <a:prstGeom prst="rect">
            <a:avLst/>
          </a:prstGeom>
        </p:spPr>
        <p:txBody>
          <a:bodyPr/>
          <a:lstStyle/>
          <a:p>
            <a:pPr/>
          </a:p>
        </p:txBody>
      </p:sp>
      <p:sp>
        <p:nvSpPr>
          <p:cNvPr id="212" name="Shape 212"/>
          <p:cNvSpPr/>
          <p:nvPr>
            <p:ph type="body" sz="quarter" idx="1"/>
          </p:nvPr>
        </p:nvSpPr>
        <p:spPr>
          <a:prstGeom prst="rect">
            <a:avLst/>
          </a:prstGeom>
        </p:spPr>
        <p:txBody>
          <a:bodyPr/>
          <a:lstStyle/>
          <a:p>
            <a:pPr>
              <a:defRPr sz="1200">
                <a:latin typeface="Malgun Gothic"/>
                <a:ea typeface="Malgun Gothic"/>
                <a:cs typeface="Malgun Gothic"/>
                <a:sym typeface="Malgun Gothic"/>
              </a:defRPr>
            </a:pPr>
            <a:r>
              <a:t>This is simple figure of RNN.</a:t>
            </a:r>
          </a:p>
          <a:p>
            <a:pPr>
              <a:defRPr sz="1200">
                <a:latin typeface="Malgun Gothic"/>
                <a:ea typeface="Malgun Gothic"/>
                <a:cs typeface="Malgun Gothic"/>
                <a:sym typeface="Malgun Gothic"/>
              </a:defRPr>
            </a:pPr>
            <a:r>
              <a:t>It has Recursive logic here.</a:t>
            </a:r>
          </a:p>
          <a:p>
            <a:pPr>
              <a:defRPr sz="1200">
                <a:latin typeface="Malgun Gothic"/>
                <a:ea typeface="Malgun Gothic"/>
                <a:cs typeface="Malgun Gothic"/>
                <a:sym typeface="Malgun Gothic"/>
              </a:defRPr>
            </a:pPr>
          </a:p>
          <a:p>
            <a:pPr>
              <a:defRPr sz="1200"/>
            </a:pPr>
            <a:r>
              <a:t>x is input, and w is weight.</a:t>
            </a:r>
          </a:p>
          <a:p>
            <a:pPr>
              <a:defRPr sz="1200"/>
            </a:pPr>
            <a:r>
              <a:t>And this circle point is hidden layer.</a:t>
            </a:r>
          </a:p>
          <a:p>
            <a:pPr>
              <a:defRPr sz="1200">
                <a:latin typeface="Malgun Gothic"/>
                <a:ea typeface="Malgun Gothic"/>
                <a:cs typeface="Malgun Gothic"/>
                <a:sym typeface="Malgun Gothic"/>
              </a:defRPr>
            </a:pPr>
          </a:p>
          <a:p>
            <a:pPr>
              <a:defRPr sz="1200"/>
            </a:pPr>
            <a:r>
              <a:t>Human language is made by sequences.</a:t>
            </a:r>
          </a:p>
          <a:p>
            <a:pPr>
              <a:defRPr sz="1200"/>
            </a:pPr>
            <a:r>
              <a:t>이건 ordered data 라는 뜻.</a:t>
            </a:r>
          </a:p>
          <a:p>
            <a:pPr>
              <a:defRPr sz="1200"/>
            </a:pPr>
            <a:r>
              <a:t>data order 가 중요하고, previous data 가 current data 에 영향 끼침 (effects)</a:t>
            </a:r>
          </a:p>
          <a:p>
            <a:pPr>
              <a:defRPr sz="1200"/>
            </a:pPr>
            <a:r>
              <a:t>따라서 이전의 정보와 현재의 정보를 합쳐 현재의 output 을 만든다.</a:t>
            </a:r>
          </a:p>
          <a:p>
            <a:pPr>
              <a:defRPr sz="1200"/>
            </a:pPr>
            <a:r>
              <a:t>Therefore, the previous and current information are combined to create the current output.</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7" name="Shape 217"/>
          <p:cNvSpPr/>
          <p:nvPr>
            <p:ph type="sldImg"/>
          </p:nvPr>
        </p:nvSpPr>
        <p:spPr>
          <a:prstGeom prst="rect">
            <a:avLst/>
          </a:prstGeom>
        </p:spPr>
        <p:txBody>
          <a:bodyPr/>
          <a:lstStyle/>
          <a:p>
            <a:pPr/>
          </a:p>
        </p:txBody>
      </p:sp>
      <p:sp>
        <p:nvSpPr>
          <p:cNvPr id="218" name="Shape 218"/>
          <p:cNvSpPr/>
          <p:nvPr>
            <p:ph type="body" sz="quarter" idx="1"/>
          </p:nvPr>
        </p:nvSpPr>
        <p:spPr>
          <a:prstGeom prst="rect">
            <a:avLst/>
          </a:prstGeom>
        </p:spPr>
        <p:txBody>
          <a:bodyPr/>
          <a:lstStyle/>
          <a:p>
            <a:pPr>
              <a:defRPr sz="1200">
                <a:solidFill>
                  <a:srgbClr val="202122"/>
                </a:solidFill>
              </a:defRPr>
            </a:pPr>
            <a:r>
              <a:t>Seq2seq는 하나의 시퀀스를 다른 시퀀스로 바꿉니다( </a:t>
            </a:r>
            <a:r>
              <a:rPr u="sng">
                <a:solidFill>
                  <a:srgbClr val="0000FF"/>
                </a:solidFill>
                <a:uFill>
                  <a:solidFill>
                    <a:srgbClr val="0000FF"/>
                  </a:solidFill>
                </a:uFill>
                <a:hlinkClick r:id="rId3" invalidUrl="" action="" tgtFrame="" tooltip="" history="1" highlightClick="0" endSnd="0"/>
              </a:rPr>
              <a:t>시퀀스 변환</a:t>
            </a:r>
            <a:r>
              <a:t> ). </a:t>
            </a:r>
            <a:r>
              <a:rPr u="sng">
                <a:solidFill>
                  <a:srgbClr val="0000FF"/>
                </a:solidFill>
                <a:uFill>
                  <a:solidFill>
                    <a:srgbClr val="0000FF"/>
                  </a:solidFill>
                </a:uFill>
                <a:hlinkClick r:id="rId4" invalidUrl="" action="" tgtFrame="" tooltip="" history="1" highlightClick="0" endSnd="0"/>
              </a:rPr>
              <a:t>RNN( 재귀 신경망</a:t>
            </a:r>
            <a:r>
              <a:t> ) 또는 더 자주 </a:t>
            </a:r>
            <a:r>
              <a:rPr u="sng">
                <a:solidFill>
                  <a:srgbClr val="0000FF"/>
                </a:solidFill>
                <a:uFill>
                  <a:solidFill>
                    <a:srgbClr val="0000FF"/>
                  </a:solidFill>
                </a:uFill>
                <a:hlinkClick r:id="rId5" invalidUrl="" action="" tgtFrame="" tooltip="" history="1" highlightClick="0" endSnd="0"/>
              </a:rPr>
              <a:t>LSTM</a:t>
            </a:r>
            <a:r>
              <a:t> 또는 </a:t>
            </a:r>
            <a:r>
              <a:rPr u="sng">
                <a:solidFill>
                  <a:srgbClr val="0000FF"/>
                </a:solidFill>
                <a:uFill>
                  <a:solidFill>
                    <a:srgbClr val="0000FF"/>
                  </a:solidFill>
                </a:uFill>
                <a:hlinkClick r:id="rId6" invalidUrl="" action="" tgtFrame="" tooltip="" history="1" highlightClick="0" endSnd="0"/>
              </a:rPr>
              <a:t>GRU</a:t>
            </a:r>
            <a:r>
              <a:t> 를 사용 하여 </a:t>
            </a:r>
            <a:r>
              <a:rPr u="sng">
                <a:solidFill>
                  <a:srgbClr val="0000FF"/>
                </a:solidFill>
                <a:uFill>
                  <a:solidFill>
                    <a:srgbClr val="0000FF"/>
                  </a:solidFill>
                </a:uFill>
                <a:hlinkClick r:id="rId7" invalidUrl="" action="" tgtFrame="" tooltip="" history="1" highlightClick="0" endSnd="0"/>
              </a:rPr>
              <a:t>그래디언트 소실</a:t>
            </a:r>
            <a:r>
              <a:t> 문제를 방지 합니다 . 각 항목의 컨텍스트는 이전 단계의 출력입니다. 기본 구성 요소는 하나의 인코더와 하나의 디코더 네트워크입니다. 인코더는 각 항목을 해당 항목과 해당 컨텍스트를 포함하는 숨겨진 벡터로 바꿉니다. 디코더는 프로세스를 반대로 하여 이전 출력을 입력 컨텍스트로 사용하여 벡터를 출력 항목으로 바꿉니다. </a:t>
            </a:r>
            <a:r>
              <a:rPr baseline="30000" u="sng">
                <a:solidFill>
                  <a:srgbClr val="0000FF"/>
                </a:solidFill>
                <a:uFill>
                  <a:solidFill>
                    <a:srgbClr val="0000FF"/>
                  </a:solidFill>
                </a:uFill>
                <a:hlinkClick r:id="rId8" invalidUrl="" action="" tgtFrame="" tooltip="" history="1" highlightClick="0" endSnd="0"/>
              </a:rPr>
              <a:t>[2]</a:t>
            </a:r>
          </a:p>
          <a:p>
            <a:pPr>
              <a:defRPr sz="1200">
                <a:solidFill>
                  <a:srgbClr val="202122"/>
                </a:solidFill>
              </a:defRPr>
            </a:pPr>
            <a:r>
              <a:t>Seq2seq turns one sequence into another sequence (</a:t>
            </a:r>
            <a:r>
              <a:rPr u="sng">
                <a:solidFill>
                  <a:srgbClr val="0000FF"/>
                </a:solidFill>
                <a:uFill>
                  <a:solidFill>
                    <a:srgbClr val="0000FF"/>
                  </a:solidFill>
                </a:uFill>
                <a:hlinkClick r:id="rId3" invalidUrl="" action="" tgtFrame="" tooltip="" history="1" highlightClick="0" endSnd="0"/>
              </a:rPr>
              <a:t>sequence transformation</a:t>
            </a:r>
            <a:r>
              <a:t>). It does so by use of a </a:t>
            </a:r>
            <a:r>
              <a:rPr u="sng">
                <a:solidFill>
                  <a:srgbClr val="0000FF"/>
                </a:solidFill>
                <a:uFill>
                  <a:solidFill>
                    <a:srgbClr val="0000FF"/>
                  </a:solidFill>
                </a:uFill>
                <a:hlinkClick r:id="rId4" invalidUrl="" action="" tgtFrame="" tooltip="" history="1" highlightClick="0" endSnd="0"/>
              </a:rPr>
              <a:t>recurrent neural network</a:t>
            </a:r>
            <a:r>
              <a:t> (RNN) or more often </a:t>
            </a:r>
            <a:r>
              <a:rPr u="sng">
                <a:solidFill>
                  <a:srgbClr val="0000FF"/>
                </a:solidFill>
                <a:uFill>
                  <a:solidFill>
                    <a:srgbClr val="0000FF"/>
                  </a:solidFill>
                </a:uFill>
                <a:hlinkClick r:id="rId5" invalidUrl="" action="" tgtFrame="" tooltip="" history="1" highlightClick="0" endSnd="0"/>
              </a:rPr>
              <a:t>LSTM</a:t>
            </a:r>
            <a:r>
              <a:t> or </a:t>
            </a:r>
            <a:r>
              <a:rPr u="sng">
                <a:solidFill>
                  <a:srgbClr val="0000FF"/>
                </a:solidFill>
                <a:uFill>
                  <a:solidFill>
                    <a:srgbClr val="0000FF"/>
                  </a:solidFill>
                </a:uFill>
                <a:hlinkClick r:id="rId6" invalidUrl="" action="" tgtFrame="" tooltip="" history="1" highlightClick="0" endSnd="0"/>
              </a:rPr>
              <a:t>GRU</a:t>
            </a:r>
            <a:r>
              <a:t> to avoid the problem of </a:t>
            </a:r>
            <a:r>
              <a:rPr u="sng">
                <a:solidFill>
                  <a:srgbClr val="0000FF"/>
                </a:solidFill>
                <a:uFill>
                  <a:solidFill>
                    <a:srgbClr val="0000FF"/>
                  </a:solidFill>
                </a:uFill>
                <a:hlinkClick r:id="rId7" invalidUrl="" action="" tgtFrame="" tooltip="" history="1" highlightClick="0" endSnd="0"/>
              </a:rPr>
              <a:t>vanishing gradient</a:t>
            </a:r>
            <a:r>
              <a:t>. The context for each item is the output from the previous step. The primary components are one encoder and one decoder network. The encoder turns each item into a corresponding hidden vector containing the item and its context. The decoder reverses the process, turning the vector into an output item, using the previous output as the input context.</a:t>
            </a:r>
            <a:r>
              <a:rPr baseline="30000" u="sng">
                <a:solidFill>
                  <a:srgbClr val="0000FF"/>
                </a:solidFill>
                <a:uFill>
                  <a:solidFill>
                    <a:srgbClr val="0000FF"/>
                  </a:solidFill>
                </a:uFill>
                <a:hlinkClick r:id="rId8" invalidUrl="" action="" tgtFrame="" tooltip="" history="1" highlightClick="0" endSnd="0"/>
              </a:rPr>
              <a:t>[2]</a:t>
            </a:r>
            <a:endParaRPr baseline="30000">
              <a:solidFill>
                <a:srgbClr val="0645AD"/>
              </a:solidFill>
            </a:endParaRPr>
          </a:p>
          <a:p>
            <a:pPr>
              <a:defRPr baseline="30000" sz="1200">
                <a:solidFill>
                  <a:srgbClr val="0645AD"/>
                </a:solidFill>
                <a:latin typeface="Malgun Gothic"/>
                <a:ea typeface="Malgun Gothic"/>
                <a:cs typeface="Malgun Gothic"/>
                <a:sym typeface="Malgun Gothic"/>
              </a:defRPr>
            </a:pPr>
          </a:p>
          <a:p>
            <a:pPr>
              <a:defRPr baseline="30000" sz="1200">
                <a:solidFill>
                  <a:srgbClr val="0645AD"/>
                </a:solidFill>
                <a:latin typeface="Malgun Gothic"/>
                <a:ea typeface="Malgun Gothic"/>
                <a:cs typeface="Malgun Gothic"/>
                <a:sym typeface="Malgun Gothic"/>
              </a:defRPr>
            </a:pPr>
          </a:p>
          <a:p>
            <a:pPr>
              <a:lnSpc>
                <a:spcPct val="115000"/>
              </a:lnSpc>
              <a:defRPr sz="1000"/>
            </a:pPr>
            <a:r>
              <a:t>Seq2Seq</a:t>
            </a:r>
          </a:p>
          <a:p>
            <a:pPr>
              <a:lnSpc>
                <a:spcPct val="115000"/>
              </a:lnSpc>
              <a:defRPr sz="1000" u="sng">
                <a:solidFill>
                  <a:srgbClr val="0563C1"/>
                </a:solidFill>
                <a:uFill>
                  <a:solidFill>
                    <a:srgbClr val="0563C1"/>
                  </a:solidFill>
                </a:uFill>
              </a:defRPr>
            </a:pPr>
            <a:r>
              <a:rPr>
                <a:solidFill>
                  <a:srgbClr val="0000FF"/>
                </a:solidFill>
                <a:uFill>
                  <a:solidFill>
                    <a:srgbClr val="0000FF"/>
                  </a:solidFill>
                </a:uFill>
                <a:hlinkClick r:id="rId9" invalidUrl="" action="" tgtFrame="" tooltip="" history="1" highlightClick="0" endSnd="0"/>
              </a:rPr>
              <a:t>https://pytorch.org/tutorials/intermediate/seq2seq_translation_tutorial.html</a:t>
            </a:r>
          </a:p>
          <a:p>
            <a:pPr>
              <a:lnSpc>
                <a:spcPct val="115000"/>
              </a:lnSpc>
              <a:defRPr sz="1000">
                <a:latin typeface="Malgun Gothic"/>
                <a:ea typeface="Malgun Gothic"/>
                <a:cs typeface="Malgun Gothic"/>
                <a:sym typeface="Malgun Gothic"/>
              </a:defRPr>
            </a:pPr>
          </a:p>
          <a:p>
            <a:pPr>
              <a:lnSpc>
                <a:spcPct val="115000"/>
              </a:lnSpc>
              <a:defRPr sz="1000"/>
            </a:pPr>
            <a:r>
              <a:t>이것은 Seq2Seq 을 이용한 번역 모델입니다.</a:t>
            </a:r>
          </a:p>
          <a:p>
            <a:pPr>
              <a:lnSpc>
                <a:spcPct val="115000"/>
              </a:lnSpc>
              <a:defRPr sz="1000"/>
            </a:pPr>
            <a:r>
              <a:t>This is figure of machine translation model by seq2seq.</a:t>
            </a:r>
          </a:p>
          <a:p>
            <a:pPr>
              <a:lnSpc>
                <a:spcPct val="115000"/>
              </a:lnSpc>
              <a:defRPr sz="1000">
                <a:latin typeface="Malgun Gothic"/>
                <a:ea typeface="Malgun Gothic"/>
                <a:cs typeface="Malgun Gothic"/>
                <a:sym typeface="Malgun Gothic"/>
              </a:defRPr>
            </a:pPr>
          </a:p>
          <a:p>
            <a:pPr>
              <a:lnSpc>
                <a:spcPct val="115000"/>
              </a:lnSpc>
              <a:defRPr sz="1000"/>
            </a:pPr>
            <a:r>
              <a:t>하나의 시퀀스를 다른 시퀀스로 바꾸는 두개의 RNN이 함께 동작하는 </a:t>
            </a:r>
            <a:r>
              <a:rPr u="sng">
                <a:solidFill>
                  <a:srgbClr val="0000FF"/>
                </a:solidFill>
                <a:uFill>
                  <a:solidFill>
                    <a:srgbClr val="0000FF"/>
                  </a:solidFill>
                </a:uFill>
                <a:hlinkClick r:id="rId10" invalidUrl="" action="" tgtFrame="" tooltip="" history="1" highlightClick="0" endSnd="0"/>
              </a:rPr>
              <a:t>sequence to sequence network</a:t>
            </a:r>
            <a:r>
              <a:t> 의 간단하지만 강력한 아이디어가 번역을 가능하게 합니다. 인코더 네트워크는 입력 시퀀스를 벡터로 압축하고, 디코더 네트워크는 해당 벡터를 새로운 시퀀스로 펼칩니다.</a:t>
            </a:r>
          </a:p>
          <a:p>
            <a:pPr>
              <a:lnSpc>
                <a:spcPct val="115000"/>
              </a:lnSpc>
              <a:defRPr sz="1000"/>
            </a:pPr>
            <a:r>
              <a:t>Translation is made possible by the simple but powerful idea of the </a:t>
            </a:r>
            <a:r>
              <a:rPr u="sng">
                <a:solidFill>
                  <a:srgbClr val="0000FF"/>
                </a:solidFill>
                <a:uFill>
                  <a:solidFill>
                    <a:srgbClr val="0000FF"/>
                  </a:solidFill>
                </a:uFill>
                <a:hlinkClick r:id="rId10" invalidUrl="" action="" tgtFrame="" tooltip="" history="1" highlightClick="0" endSnd="0"/>
              </a:rPr>
              <a:t>sequence to sequence network</a:t>
            </a:r>
            <a:r>
              <a:t>, in which two recurrent neural networks work together to transform one sequence to another. An encoder network condenses an input sequence into a vector, and a decoder network unfolds that vector into a new sequence.</a:t>
            </a:r>
          </a:p>
          <a:p>
            <a:pPr>
              <a:lnSpc>
                <a:spcPct val="115000"/>
              </a:lnSpc>
              <a:defRPr sz="1000">
                <a:latin typeface="Malgun Gothic"/>
                <a:ea typeface="Malgun Gothic"/>
                <a:cs typeface="Malgun Gothic"/>
                <a:sym typeface="Malgun Gothic"/>
              </a:defRPr>
            </a:pPr>
          </a:p>
          <a:p>
            <a:pPr>
              <a:lnSpc>
                <a:spcPct val="115000"/>
              </a:lnSpc>
              <a:defRPr sz="1000"/>
            </a:pPr>
            <a:r>
              <a:t>Recurrent Neural Network(RNN)는 시퀀스에서 작동하고 다음 단계의 입력으로 자신의 출력을 사용하는 네트워크입니다.</a:t>
            </a:r>
          </a:p>
          <a:p>
            <a:pPr>
              <a:lnSpc>
                <a:spcPct val="115000"/>
              </a:lnSpc>
              <a:defRPr sz="1000" u="sng">
                <a:solidFill>
                  <a:srgbClr val="0563C1"/>
                </a:solidFill>
                <a:uFill>
                  <a:solidFill>
                    <a:srgbClr val="0563C1"/>
                  </a:solidFill>
                </a:uFill>
              </a:defRPr>
            </a:pPr>
            <a:r>
              <a:rPr>
                <a:solidFill>
                  <a:srgbClr val="0000FF"/>
                </a:solidFill>
                <a:uFill>
                  <a:solidFill>
                    <a:srgbClr val="0000FF"/>
                  </a:solidFill>
                </a:uFill>
                <a:hlinkClick r:id="rId10" invalidUrl="" action="" tgtFrame="" tooltip="" history="1" highlightClick="0" endSnd="0"/>
              </a:rPr>
              <a:t>Sequence to Sequence network</a:t>
            </a:r>
            <a:r>
              <a:rPr u="none">
                <a:solidFill>
                  <a:srgbClr val="000000"/>
                </a:solidFill>
                <a:uFillTx/>
              </a:rPr>
              <a:t>, 또는 Seq2Seq 네트워크, 또는 </a:t>
            </a:r>
            <a:r>
              <a:rPr>
                <a:solidFill>
                  <a:srgbClr val="0000FF"/>
                </a:solidFill>
                <a:uFill>
                  <a:solidFill>
                    <a:srgbClr val="0000FF"/>
                  </a:solidFill>
                </a:uFill>
                <a:hlinkClick r:id="rId11" invalidUrl="" action="" tgtFrame="" tooltip="" history="1" highlightClick="0" endSnd="0"/>
              </a:rPr>
              <a:t>Encoder Decoder network</a:t>
            </a:r>
            <a:r>
              <a:rPr u="none">
                <a:solidFill>
                  <a:srgbClr val="000000"/>
                </a:solidFill>
                <a:uFillTx/>
              </a:rPr>
              <a:t> 는 인코더 및 디코더라고 하는 두 개의 RNN으로 구성된 모델입니다. 인코더는 입력 시퀀스를 읽고 단일 벡터를 출력하고, 디코더는 해당 벡터를 읽어 출력 시퀀스를 생성합니다.</a:t>
            </a:r>
          </a:p>
          <a:p>
            <a:pPr>
              <a:lnSpc>
                <a:spcPct val="115000"/>
              </a:lnSpc>
              <a:defRPr sz="1000"/>
            </a:pPr>
            <a:r>
              <a:t>A Recurrent Neural Network, or RNN, is a network that operates on a sequence and uses its own output as input for subsequent steps.</a:t>
            </a:r>
          </a:p>
          <a:p>
            <a:pPr>
              <a:lnSpc>
                <a:spcPct val="115000"/>
              </a:lnSpc>
              <a:defRPr sz="1000"/>
            </a:pPr>
            <a:r>
              <a:t>A </a:t>
            </a:r>
            <a:r>
              <a:rPr u="sng">
                <a:solidFill>
                  <a:srgbClr val="0000FF"/>
                </a:solidFill>
                <a:uFill>
                  <a:solidFill>
                    <a:srgbClr val="0000FF"/>
                  </a:solidFill>
                </a:uFill>
                <a:hlinkClick r:id="rId10" invalidUrl="" action="" tgtFrame="" tooltip="" history="1" highlightClick="0" endSnd="0"/>
              </a:rPr>
              <a:t>Sequence to Sequence network</a:t>
            </a:r>
            <a:r>
              <a:t>, or seq2seq network, or </a:t>
            </a:r>
            <a:r>
              <a:rPr u="sng">
                <a:solidFill>
                  <a:srgbClr val="0000FF"/>
                </a:solidFill>
                <a:uFill>
                  <a:solidFill>
                    <a:srgbClr val="0000FF"/>
                  </a:solidFill>
                </a:uFill>
                <a:hlinkClick r:id="rId11" invalidUrl="" action="" tgtFrame="" tooltip="" history="1" highlightClick="0" endSnd="0"/>
              </a:rPr>
              <a:t>Encoder Decoder network</a:t>
            </a:r>
            <a:r>
              <a:t>, is a model consisting of two RNNs called the encoder and decoder. The encoder reads an input sequence and outputs a single vector, and the decoder reads that vector to produce an output sequence.</a:t>
            </a:r>
          </a:p>
          <a:p>
            <a:pPr>
              <a:lnSpc>
                <a:spcPct val="115000"/>
              </a:lnSpc>
              <a:defRPr sz="1000">
                <a:latin typeface="Malgun Gothic"/>
                <a:ea typeface="Malgun Gothic"/>
                <a:cs typeface="Malgun Gothic"/>
                <a:sym typeface="Malgun Gothic"/>
              </a:defRPr>
            </a:pPr>
          </a:p>
          <a:p>
            <a:pPr>
              <a:lnSpc>
                <a:spcPct val="115000"/>
              </a:lnSpc>
              <a:defRPr sz="1000"/>
            </a:pPr>
            <a:r>
              <a:t>모든 입력에 해당하는 출력이 있는 단일 RNN의 시퀀스 예측과 달리 Seq2Seq 모델은 시퀀스 길이와 순서를 자유롭게하기 때문에 두 언어 사이의 번역에 이상적입니다.</a:t>
            </a:r>
          </a:p>
          <a:p>
            <a:pPr>
              <a:lnSpc>
                <a:spcPct val="115000"/>
              </a:lnSpc>
              <a:defRPr sz="1000"/>
            </a:pPr>
            <a:r>
              <a:t>다음 문장 “Je ne suis pas le chat noir” → “I am not the black cat” 를 살펴 봅시다. 입력 문장의 단어 대부분은 출력 문장에서 직역(“chat noir” 와 “black cat”)되지만 약간 다른 순서도 있습니다. “ne/pas” 구조로 인해 입력 문장에 단어가 하나 더 있습니다. 입력 단어의 시퀀스를 직역해서 정확한 번역을 만드는 것은 어려울 것입니다.</a:t>
            </a:r>
          </a:p>
          <a:p>
            <a:pPr>
              <a:lnSpc>
                <a:spcPct val="115000"/>
              </a:lnSpc>
              <a:defRPr sz="1000"/>
            </a:pPr>
            <a:r>
              <a:t>Seq2Seq 모델을 사용하면 인코더는 하나의 벡터를 생성합니다. 이상적인 경우에 입력 시퀀스의 “의미”를 문장의 N 차원 공간에 있는 단일 지점인 단일 벡터로 인코딩합니다.</a:t>
            </a:r>
          </a:p>
          <a:p>
            <a:pPr>
              <a:lnSpc>
                <a:spcPct val="115000"/>
              </a:lnSpc>
              <a:defRPr sz="1000"/>
            </a:pPr>
            <a:r>
              <a:t>Unlike sequence prediction with a single RNN, where every input corresponds to an output, the seq2seq model frees us from sequence length and order, which makes it ideal for translation between two languages.</a:t>
            </a:r>
          </a:p>
          <a:p>
            <a:pPr>
              <a:lnSpc>
                <a:spcPct val="115000"/>
              </a:lnSpc>
              <a:defRPr sz="1000"/>
            </a:pPr>
            <a:r>
              <a:t>Consider the sentence “Je ne suis pas le chat noir” → “I am not the black cat”. Most of the words in the input sentence have a direct translation in the output sentence, but are in slightly different orders, e.g. “chat noir” and “black cat”. Because of the “ne/pas” construction there is also one more word in the input sentence. It would be difficult to produce a correct translation directly from the sequence of input words.</a:t>
            </a:r>
          </a:p>
          <a:p>
            <a:pPr>
              <a:lnSpc>
                <a:spcPct val="115000"/>
              </a:lnSpc>
              <a:defRPr sz="1000"/>
            </a:pPr>
            <a:r>
              <a:t>With a seq2seq model the encoder creates a single vector which, in the ideal case, encodes the “meaning” of the input sequence into a single vector — a single point in some N dimensional space of sentences.</a:t>
            </a:r>
          </a:p>
          <a:p>
            <a:pPr>
              <a:lnSpc>
                <a:spcPct val="115000"/>
              </a:lnSpc>
              <a:defRPr sz="1000">
                <a:latin typeface="Malgun Gothic"/>
                <a:ea typeface="Malgun Gothic"/>
                <a:cs typeface="Malgun Gothic"/>
                <a:sym typeface="Malgun Gothic"/>
              </a:defRPr>
            </a:pPr>
          </a:p>
          <a:p>
            <a:pPr>
              <a:lnSpc>
                <a:spcPct val="115000"/>
              </a:lnSpc>
              <a:defRPr b="1" sz="1200"/>
            </a:pPr>
            <a:r>
              <a:t>인코더</a:t>
            </a:r>
          </a:p>
          <a:p>
            <a:pPr>
              <a:lnSpc>
                <a:spcPct val="115000"/>
              </a:lnSpc>
              <a:spcBef>
                <a:spcPts val="200"/>
              </a:spcBef>
              <a:defRPr sz="1000"/>
            </a:pPr>
            <a:r>
              <a:t>Seq2Seq 네트워크의 인코더는 입력 문장의 모든 단어에 대해 어떤 값을 출력하는 RNN입니다. 모든 입력 단어에 대해 인코더는 벡터와 은닉 상태를 출력하고 다음 입력 단어를 위해 그 은닉 상태를 사용합니다.</a:t>
            </a:r>
          </a:p>
          <a:p>
            <a:pPr>
              <a:lnSpc>
                <a:spcPct val="115000"/>
              </a:lnSpc>
              <a:defRPr sz="1000"/>
            </a:pPr>
            <a:r>
              <a:t>The encoder of a seq2seq network is a RNN that outputs some value for every word from the input sentence. For every input word the encoder outputs a vector and a hidden state, and uses the hidden state for the next input word.</a:t>
            </a:r>
          </a:p>
          <a:p>
            <a:pPr>
              <a:lnSpc>
                <a:spcPct val="115000"/>
              </a:lnSpc>
              <a:defRPr sz="1000">
                <a:latin typeface="Malgun Gothic"/>
                <a:ea typeface="Malgun Gothic"/>
                <a:cs typeface="Malgun Gothic"/>
                <a:sym typeface="Malgun Gothic"/>
              </a:defRPr>
            </a:pPr>
          </a:p>
          <a:p>
            <a:pPr>
              <a:lnSpc>
                <a:spcPct val="115000"/>
              </a:lnSpc>
              <a:defRPr b="1" sz="1500"/>
            </a:pPr>
            <a:r>
              <a:t>디코더</a:t>
            </a:r>
          </a:p>
          <a:p>
            <a:pPr>
              <a:lnSpc>
                <a:spcPct val="115000"/>
              </a:lnSpc>
              <a:defRPr sz="1000"/>
            </a:pPr>
            <a:r>
              <a:t>디코더는 인코더 출력 벡터를 받아서 번역을 생성하기 위한 단어 시퀀스를 출력합니다.</a:t>
            </a:r>
            <a:endParaRPr b="1" sz="1200"/>
          </a:p>
          <a:p>
            <a:pPr>
              <a:lnSpc>
                <a:spcPct val="115000"/>
              </a:lnSpc>
              <a:defRPr sz="1000"/>
            </a:pPr>
            <a:r>
              <a:t>가장 간단한 Seq2Seq 디코더는 인코더의 마지막 출력만을 이용합니다. 이 마지막 출력은 전체 시퀀스에서 문맥을 인코드하기 때문에 문맥 벡터(context vector) 로 불립니다. 이 문맥 벡터는 디코더의 초기 은닉 상태로 사용 됩니다.</a:t>
            </a:r>
          </a:p>
          <a:p>
            <a:pPr>
              <a:lnSpc>
                <a:spcPct val="115000"/>
              </a:lnSpc>
              <a:defRPr sz="1000"/>
            </a:pPr>
            <a:r>
              <a:t>디코딩의 매 단계에서 디코더에게 입력 토큰과 은닉 상태가 주어집니다. 초기 입력 토큰은 문자열-시작 (start-of-string) &lt;SOS&gt; 토큰이고, 첫 은닉 상태는 문맥 벡터(인코더의 마지막 은닉 상태) 입니다</a:t>
            </a:r>
          </a:p>
          <a:p>
            <a:pPr>
              <a:lnSpc>
                <a:spcPct val="115000"/>
              </a:lnSpc>
              <a:defRPr sz="1000"/>
            </a:pPr>
            <a:r>
              <a:t>The decoder is another RNN that takes the encoder output vector(s) and outputs a sequence of words to create the translation.</a:t>
            </a:r>
            <a:endParaRPr b="1" sz="1200"/>
          </a:p>
          <a:p>
            <a:pPr>
              <a:lnSpc>
                <a:spcPct val="115000"/>
              </a:lnSpc>
              <a:defRPr sz="1000"/>
            </a:pPr>
            <a:r>
              <a:t>In the simplest seq2seq decoder we use only last output of the encoder. This last output is sometimes called the </a:t>
            </a:r>
            <a:r>
              <a:rPr i="1"/>
              <a:t>context vector</a:t>
            </a:r>
            <a:r>
              <a:t> as it encodes context from the entire sequence. This context vector is used as the initial hidden state of the decoder.</a:t>
            </a:r>
          </a:p>
          <a:p>
            <a:pPr>
              <a:lnSpc>
                <a:spcPct val="115000"/>
              </a:lnSpc>
              <a:defRPr sz="1000"/>
            </a:pPr>
            <a:r>
              <a:t>At every step of decoding, the decoder is given an input token and hidden state. The initial input token is the start-of-string &lt;SOS&gt; token, and the first hidden state is the context vector (the encoder’s last hidden state).</a:t>
            </a:r>
          </a:p>
          <a:p>
            <a:pPr>
              <a:lnSpc>
                <a:spcPct val="115000"/>
              </a:lnSpc>
              <a:defRPr sz="1000">
                <a:latin typeface="Malgun Gothic"/>
                <a:ea typeface="Malgun Gothic"/>
                <a:cs typeface="Malgun Gothic"/>
                <a:sym typeface="Malgun Gothic"/>
              </a:defRPr>
            </a:pPr>
          </a:p>
          <a:p>
            <a:pPr>
              <a:lnSpc>
                <a:spcPct val="115000"/>
              </a:lnSpc>
              <a:defRPr sz="1000">
                <a:latin typeface="Malgun Gothic"/>
                <a:ea typeface="Malgun Gothic"/>
                <a:cs typeface="Malgun Gothic"/>
                <a:sym typeface="Malgun Gothic"/>
              </a:defRPr>
            </a:pPr>
          </a:p>
          <a:p>
            <a:pPr>
              <a:lnSpc>
                <a:spcPct val="115000"/>
              </a:lnSpc>
              <a:defRPr sz="1000">
                <a:latin typeface="Malgun Gothic"/>
                <a:ea typeface="Malgun Gothic"/>
                <a:cs typeface="Malgun Gothic"/>
                <a:sym typeface="Malgun Gothic"/>
              </a:defRPr>
            </a:p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4" name="Shape 224"/>
          <p:cNvSpPr/>
          <p:nvPr>
            <p:ph type="sldImg"/>
          </p:nvPr>
        </p:nvSpPr>
        <p:spPr>
          <a:prstGeom prst="rect">
            <a:avLst/>
          </a:prstGeom>
        </p:spPr>
        <p:txBody>
          <a:bodyPr/>
          <a:lstStyle/>
          <a:p>
            <a:pPr/>
          </a:p>
        </p:txBody>
      </p:sp>
      <p:sp>
        <p:nvSpPr>
          <p:cNvPr id="225" name="Shape 225"/>
          <p:cNvSpPr/>
          <p:nvPr>
            <p:ph type="body" sz="quarter" idx="1"/>
          </p:nvPr>
        </p:nvSpPr>
        <p:spPr>
          <a:prstGeom prst="rect">
            <a:avLst/>
          </a:prstGeom>
        </p:spPr>
        <p:txBody>
          <a:bodyPr/>
          <a:lstStyle/>
          <a:p>
            <a:pPr>
              <a:lnSpc>
                <a:spcPct val="115000"/>
              </a:lnSpc>
              <a:defRPr b="1" sz="1500"/>
            </a:pPr>
            <a:r>
              <a:t>Attn</a:t>
            </a:r>
          </a:p>
          <a:p>
            <a:pPr>
              <a:lnSpc>
                <a:spcPct val="115000"/>
              </a:lnSpc>
              <a:defRPr sz="1000"/>
            </a:pPr>
            <a:r>
              <a:t>문맥 벡터만 인코더와 디코더 사이로 전달 된다면, 단일 벡터가 전체 문장을 인코딩 해야하는 부담을 가지게 됩니다.</a:t>
            </a:r>
          </a:p>
          <a:p>
            <a:pPr>
              <a:lnSpc>
                <a:spcPct val="115000"/>
              </a:lnSpc>
              <a:defRPr sz="1000"/>
            </a:pPr>
            <a:r>
              <a:t>If only the context vector is passed between the encoder and decoder, that single vector carries the burden of encoding the entire sentence.</a:t>
            </a:r>
          </a:p>
          <a:p>
            <a:pPr>
              <a:lnSpc>
                <a:spcPct val="115000"/>
              </a:lnSpc>
              <a:defRPr sz="1000"/>
            </a:pPr>
            <a:r>
              <a:t>이것이 병목현상입니다.</a:t>
            </a:r>
          </a:p>
          <a:p>
            <a:pPr>
              <a:lnSpc>
                <a:spcPct val="115000"/>
              </a:lnSpc>
              <a:defRPr sz="1000"/>
            </a:pPr>
            <a:r>
              <a:t>It’s ‘Bottleneck’</a:t>
            </a:r>
          </a:p>
          <a:p>
            <a:pPr>
              <a:lnSpc>
                <a:spcPct val="115000"/>
              </a:lnSpc>
              <a:defRPr sz="1000">
                <a:latin typeface="Malgun Gothic"/>
                <a:ea typeface="Malgun Gothic"/>
                <a:cs typeface="Malgun Gothic"/>
                <a:sym typeface="Malgun Gothic"/>
              </a:defRPr>
            </a:pPr>
          </a:p>
          <a:p>
            <a:pPr>
              <a:lnSpc>
                <a:spcPct val="115000"/>
              </a:lnSpc>
              <a:defRPr sz="1000"/>
            </a:pPr>
            <a:r>
              <a:t>이 문제를 개선하기 위해 </a:t>
            </a:r>
            <a:r>
              <a:rPr u="sng">
                <a:solidFill>
                  <a:srgbClr val="0000FF"/>
                </a:solidFill>
                <a:uFill>
                  <a:solidFill>
                    <a:srgbClr val="0000FF"/>
                  </a:solidFill>
                </a:uFill>
                <a:hlinkClick r:id="rId3" invalidUrl="" action="" tgtFrame="" tooltip="" history="1" highlightClick="0" endSnd="0"/>
              </a:rPr>
              <a:t>Attention Mechanism</a:t>
            </a:r>
            <a:r>
              <a:t> 을 사용하면 디코더가 입력 시퀀스의 특정 범위에 집중할 수 있도록 합니다.</a:t>
            </a:r>
          </a:p>
          <a:p>
            <a:pPr>
              <a:lnSpc>
                <a:spcPct val="115000"/>
              </a:lnSpc>
              <a:defRPr sz="1000"/>
            </a:pPr>
            <a:r>
              <a:t>To improve upon this problem we’ll use an </a:t>
            </a:r>
            <a:r>
              <a:rPr u="sng">
                <a:solidFill>
                  <a:srgbClr val="0000FF"/>
                </a:solidFill>
                <a:uFill>
                  <a:solidFill>
                    <a:srgbClr val="0000FF"/>
                  </a:solidFill>
                </a:uFill>
                <a:hlinkClick r:id="rId3" invalidUrl="" action="" tgtFrame="" tooltip="" history="1" highlightClick="0" endSnd="0"/>
              </a:rPr>
              <a:t>attention mechanism</a:t>
            </a:r>
            <a:r>
              <a:t>, which lets the decoder learn to focus over a specific range of the input sequence.</a:t>
            </a:r>
          </a:p>
          <a:p>
            <a:pPr>
              <a:lnSpc>
                <a:spcPct val="115000"/>
              </a:lnSpc>
              <a:defRPr sz="1000">
                <a:latin typeface="Malgun Gothic"/>
                <a:ea typeface="Malgun Gothic"/>
                <a:cs typeface="Malgun Gothic"/>
                <a:sym typeface="Malgun Gothic"/>
              </a:defRPr>
            </a:pPr>
          </a:p>
          <a:p>
            <a:pPr>
              <a:lnSpc>
                <a:spcPct val="115000"/>
              </a:lnSpc>
              <a:defRPr sz="1000"/>
            </a:pPr>
            <a:r>
              <a:t>Attention은 디코더 네트워크가 자기 출력의 모든 단계에서 인코더 출력의 다른 부분에 “집중” 할 수 있게 합니다. 첫째 Attention 가중치 의 세트를 계산합니다. 이것은 가중치 조합을 만들기 위해서 인코더 출력 벡터와 곱해집니다. 그 결과는 입력 시퀀스의 특정 부분에 관한 정보를 포함해야하고 따라서 디코더가 알맞은 출력 단어를 선택하는 것을 도와줍니다.</a:t>
            </a:r>
          </a:p>
          <a:p>
            <a:pPr>
              <a:lnSpc>
                <a:spcPct val="115000"/>
              </a:lnSpc>
              <a:defRPr sz="1000"/>
            </a:pPr>
            <a:r>
              <a:t>Attention allows the decoder network to “focus” on a different part of the encoder’s outputs for every step of the decoder’s own outputs. First we calculate a set of </a:t>
            </a:r>
            <a:r>
              <a:rPr i="1"/>
              <a:t>attention weights</a:t>
            </a:r>
            <a:r>
              <a:t>. These will be multiplied by the encoder output vectors to create a weighted combination. The result should contain information about that specific part of the input sequence, and thus help the decoder choose the right output words.</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1" name="Shape 231"/>
          <p:cNvSpPr/>
          <p:nvPr>
            <p:ph type="sldImg"/>
          </p:nvPr>
        </p:nvSpPr>
        <p:spPr>
          <a:prstGeom prst="rect">
            <a:avLst/>
          </a:prstGeom>
        </p:spPr>
        <p:txBody>
          <a:bodyPr/>
          <a:lstStyle/>
          <a:p>
            <a:pPr/>
          </a:p>
        </p:txBody>
      </p:sp>
      <p:sp>
        <p:nvSpPr>
          <p:cNvPr id="232" name="Shape 232"/>
          <p:cNvSpPr/>
          <p:nvPr>
            <p:ph type="body" sz="quarter" idx="1"/>
          </p:nvPr>
        </p:nvSpPr>
        <p:spPr>
          <a:prstGeom prst="rect">
            <a:avLst/>
          </a:prstGeom>
        </p:spPr>
        <p:txBody>
          <a:bodyPr/>
          <a:lstStyle/>
          <a:p>
            <a:pPr>
              <a:lnSpc>
                <a:spcPct val="115000"/>
              </a:lnSpc>
              <a:defRPr sz="1000"/>
            </a:pPr>
            <a:r>
              <a:t>Attn 만으로 모델 구현.</a:t>
            </a:r>
            <a:endParaRPr sz="1200">
              <a:latin typeface="Malgun Gothic"/>
              <a:ea typeface="Malgun Gothic"/>
              <a:cs typeface="Malgun Gothic"/>
              <a:sym typeface="Malgun Gothic"/>
            </a:endParaRPr>
          </a:p>
          <a:p>
            <a:pPr>
              <a:defRPr sz="1200">
                <a:latin typeface="Malgun Gothic"/>
                <a:ea typeface="Malgun Gothic"/>
                <a:cs typeface="Malgun Gothic"/>
                <a:sym typeface="Malgun Gothic"/>
              </a:defRPr>
            </a:pPr>
            <a:r>
              <a:t>현재 자연어처리는 트포 전/후로 나뉜다!</a:t>
            </a:r>
          </a:p>
          <a:p>
            <a:pPr>
              <a:lnSpc>
                <a:spcPct val="115000"/>
              </a:lnSpc>
              <a:defRPr sz="1000"/>
            </a:pPr>
            <a:r>
              <a:t>BERT 와 GPT 의 original source</a:t>
            </a:r>
          </a:p>
          <a:p>
            <a:pPr>
              <a:lnSpc>
                <a:spcPct val="115000"/>
              </a:lnSpc>
              <a:defRPr sz="1000">
                <a:latin typeface="Malgun Gothic"/>
                <a:ea typeface="Malgun Gothic"/>
                <a:cs typeface="Malgun Gothic"/>
                <a:sym typeface="Malgun Gothic"/>
              </a:defRPr>
            </a:pPr>
          </a:p>
          <a:p>
            <a:pPr>
              <a:lnSpc>
                <a:spcPct val="115000"/>
              </a:lnSpc>
              <a:defRPr sz="1000"/>
            </a:pPr>
            <a:r>
              <a:t>우리는 반복과 컨볼루션을 완전히 배제하고 어텐션 메커니즘만을 기반으로 하는 새로운 간단한 네트워크 아키텍처인 Transformer를 제안한다. </a:t>
            </a:r>
          </a:p>
          <a:p>
            <a:pPr>
              <a:lnSpc>
                <a:spcPct val="115000"/>
              </a:lnSpc>
              <a:defRPr sz="1000"/>
            </a:pPr>
            <a:r>
              <a:t>Transformer is a new simple network architecture, based solely on attention mechanisms, dispensing with recurrence and convolutions entirely.</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0" name="Shape 240"/>
          <p:cNvSpPr/>
          <p:nvPr>
            <p:ph type="sldImg"/>
          </p:nvPr>
        </p:nvSpPr>
        <p:spPr>
          <a:prstGeom prst="rect">
            <a:avLst/>
          </a:prstGeom>
        </p:spPr>
        <p:txBody>
          <a:bodyPr/>
          <a:lstStyle/>
          <a:p>
            <a:pPr/>
          </a:p>
        </p:txBody>
      </p:sp>
      <p:sp>
        <p:nvSpPr>
          <p:cNvPr id="241" name="Shape 241"/>
          <p:cNvSpPr/>
          <p:nvPr>
            <p:ph type="body" sz="quarter" idx="1"/>
          </p:nvPr>
        </p:nvSpPr>
        <p:spPr>
          <a:prstGeom prst="rect">
            <a:avLst/>
          </a:prstGeom>
        </p:spPr>
        <p:txBody>
          <a:bodyPr/>
          <a:lstStyle/>
          <a:p>
            <a:pPr>
              <a:lnSpc>
                <a:spcPct val="115000"/>
              </a:lnSpc>
              <a:defRPr sz="1000"/>
            </a:pPr>
            <a:r>
              <a:t>The encoding component is a stack of encoders (the baseline stacks six layer each.). The decoding component is a stack of decoders of the same number.</a:t>
            </a:r>
          </a:p>
          <a:p>
            <a:pPr>
              <a:lnSpc>
                <a:spcPct val="115000"/>
              </a:lnSpc>
              <a:defRPr sz="1000"/>
            </a:pPr>
            <a:r>
              <a:t>인코딩 컴포넌트는 인코더의 스택이다</a:t>
            </a:r>
            <a:r>
              <a:t>(</a:t>
            </a:r>
            <a:r>
              <a:t>종이는 </a:t>
            </a:r>
            <a:r>
              <a:t>6</a:t>
            </a:r>
            <a:r>
              <a:t>개의 인코더를 서로 겹쳐 쌓는다</a:t>
            </a:r>
            <a:r>
              <a:t>). </a:t>
            </a:r>
            <a:r>
              <a:t>디코딩 컴포넌트는 동일한 수의 디코더들의 스택이다</a:t>
            </a:r>
            <a:r>
              <a:t>.</a:t>
            </a:r>
          </a:p>
          <a:p>
            <a:pPr>
              <a:lnSpc>
                <a:spcPct val="115000"/>
              </a:lnSpc>
              <a:defRPr sz="1000"/>
            </a:pPr>
          </a:p>
          <a:p>
            <a:pPr>
              <a:lnSpc>
                <a:spcPct val="115000"/>
              </a:lnSpc>
              <a:defRPr sz="1000"/>
            </a:pPr>
            <a:r>
              <a:t>The encoders are all identical in structure (yet they do not share weights). Each one is broken down into two sub-layers:</a:t>
            </a:r>
          </a:p>
          <a:p>
            <a:pPr>
              <a:lnSpc>
                <a:spcPct val="115000"/>
              </a:lnSpc>
              <a:defRPr sz="1000"/>
            </a:pPr>
            <a:r>
              <a:t>인코더는 구조가 모두 동일하지만 가중치를 공유하지는 않는다</a:t>
            </a:r>
            <a:r>
              <a:t>. </a:t>
            </a:r>
            <a:r>
              <a:t>각 계층은 두 개의 하위 계층으로 나뉩니다</a:t>
            </a:r>
            <a:r>
              <a:t>.</a:t>
            </a:r>
          </a:p>
          <a:p>
            <a:pPr>
              <a:lnSpc>
                <a:spcPct val="115000"/>
              </a:lnSpc>
              <a:defRPr sz="1000"/>
            </a:pPr>
          </a:p>
          <a:p>
            <a:pPr>
              <a:lnSpc>
                <a:spcPct val="115000"/>
              </a:lnSpc>
              <a:defRPr sz="1000"/>
            </a:pPr>
            <a:r>
              <a:t>Feed-Forward Neural Network </a:t>
            </a:r>
            <a:r>
              <a:t>와 </a:t>
            </a:r>
            <a:r>
              <a:t>Self-Attention layer </a:t>
            </a:r>
            <a:r>
              <a:t>입니다</a:t>
            </a:r>
            <a:r>
              <a:t>.</a:t>
            </a:r>
          </a:p>
          <a:p>
            <a:pPr>
              <a:lnSpc>
                <a:spcPct val="115000"/>
              </a:lnSpc>
              <a:defRPr sz="1000"/>
            </a:pPr>
            <a:r>
              <a:t>Feed-Forward Neural Network and</a:t>
            </a:r>
            <a:r>
              <a:t> </a:t>
            </a:r>
            <a:r>
              <a:t>Self-Attention layer.</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8" name="Shape 248"/>
          <p:cNvSpPr/>
          <p:nvPr>
            <p:ph type="sldImg"/>
          </p:nvPr>
        </p:nvSpPr>
        <p:spPr>
          <a:prstGeom prst="rect">
            <a:avLst/>
          </a:prstGeom>
        </p:spPr>
        <p:txBody>
          <a:bodyPr/>
          <a:lstStyle/>
          <a:p>
            <a:pPr/>
          </a:p>
        </p:txBody>
      </p:sp>
      <p:sp>
        <p:nvSpPr>
          <p:cNvPr id="249" name="Shape 249"/>
          <p:cNvSpPr/>
          <p:nvPr>
            <p:ph type="body" sz="quarter" idx="1"/>
          </p:nvPr>
        </p:nvSpPr>
        <p:spPr>
          <a:prstGeom prst="rect">
            <a:avLst/>
          </a:prstGeom>
        </p:spPr>
        <p:txBody>
          <a:bodyPr/>
          <a:lstStyle/>
          <a:p>
            <a:pPr>
              <a:defRPr>
                <a:solidFill>
                  <a:srgbClr val="808080"/>
                </a:solidFill>
              </a:defRPr>
            </a:pPr>
            <a:r>
              <a:t>The encoder’s inputs first flow through a self-attention layer – a layer that helps the encoder look at other words in the input sentence as it encodes a specific word. We’ll look closer at self-attention later in the post.</a:t>
            </a:r>
          </a:p>
          <a:p>
            <a:pPr>
              <a:defRPr>
                <a:solidFill>
                  <a:srgbClr val="808080"/>
                </a:solidFill>
              </a:defRPr>
            </a:pPr>
          </a:p>
          <a:p>
            <a:pPr>
              <a:defRPr>
                <a:solidFill>
                  <a:srgbClr val="808080"/>
                </a:solidFill>
              </a:defRPr>
            </a:pPr>
            <a:r>
              <a:t>The outputs of the self-attention layer are fed to a feed-forward neural network. The exact same feed-forward network is independently applied to each position.</a:t>
            </a:r>
          </a:p>
          <a:p>
            <a:pPr>
              <a:defRPr>
                <a:solidFill>
                  <a:srgbClr val="808080"/>
                </a:solidFill>
              </a:defRPr>
            </a:pPr>
          </a:p>
          <a:p>
            <a:pPr>
              <a:defRPr>
                <a:solidFill>
                  <a:srgbClr val="808080"/>
                </a:solidFill>
              </a:defRPr>
            </a:pPr>
            <a:r>
              <a:t>The decoder has both those layers, but between them is an attention layer that helps the decoder focus on relevant parts of the input sentence (similar what attention does in seq2seq models).</a:t>
            </a:r>
          </a:p>
          <a:p>
            <a:pPr>
              <a:defRPr>
                <a:solidFill>
                  <a:srgbClr val="808080"/>
                </a:solidFill>
              </a:defRPr>
            </a:pPr>
          </a:p>
          <a:p>
            <a:pPr>
              <a:defRPr>
                <a:solidFill>
                  <a:srgbClr val="808080"/>
                </a:solidFill>
              </a:defRPr>
            </a:pPr>
            <a:r>
              <a:t>인코더의 입력은 먼저 셀프 어텐션 레이어를 통해 흐른다</a:t>
            </a:r>
            <a:r>
              <a:t>. </a:t>
            </a:r>
            <a:r>
              <a:t>이 레이어는 인코더가 특정 단어를 인코딩할 때 입력 문장의 다른 단어를 볼 수 있도록 도와준다</a:t>
            </a:r>
            <a:r>
              <a:t>. </a:t>
            </a:r>
            <a:r>
              <a:t>우리는 나중에 게시물에서 자기 주의에 대해 더 자세히 살펴볼 것이다</a:t>
            </a:r>
            <a:r>
              <a:t>.</a:t>
            </a:r>
          </a:p>
          <a:p>
            <a:pPr>
              <a:defRPr>
                <a:solidFill>
                  <a:srgbClr val="808080"/>
                </a:solidFill>
              </a:defRPr>
            </a:pPr>
          </a:p>
          <a:p>
            <a:pPr>
              <a:defRPr>
                <a:solidFill>
                  <a:srgbClr val="808080"/>
                </a:solidFill>
              </a:defRPr>
            </a:pPr>
            <a:r>
              <a:t>자기 주의 계층의 출력은 피드포워드 신경망에 공급된다</a:t>
            </a:r>
            <a:r>
              <a:t>. </a:t>
            </a:r>
            <a:r>
              <a:t>정확히 동일한 피드포워드 네트워크가 각 위치에 독립적으로 적용된다</a:t>
            </a:r>
            <a:r>
              <a:t>.</a:t>
            </a:r>
          </a:p>
          <a:p>
            <a:pPr>
              <a:defRPr>
                <a:solidFill>
                  <a:srgbClr val="808080"/>
                </a:solidFill>
              </a:defRPr>
            </a:pPr>
          </a:p>
          <a:p>
            <a:pPr>
              <a:defRPr>
                <a:solidFill>
                  <a:srgbClr val="808080"/>
                </a:solidFill>
              </a:defRPr>
            </a:pPr>
            <a:r>
              <a:t>디코더는 두 개의 레이어를 모두 가지고 있지만</a:t>
            </a:r>
            <a:r>
              <a:t>, </a:t>
            </a:r>
            <a:r>
              <a:t>그 사이에 디코더가 입력 문장의 관련 부분에 초점을 맞출 수 있도록 도와주는 주의 레이어가 있다</a:t>
            </a:r>
            <a:r>
              <a:t>(seq2seq </a:t>
            </a:r>
            <a:r>
              <a:t>모델에서 주의가 수행하는 것과 유사</a:t>
            </a:r>
            <a:r>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3" name="Shape 123"/>
          <p:cNvSpPr/>
          <p:nvPr>
            <p:ph type="sldImg"/>
          </p:nvPr>
        </p:nvSpPr>
        <p:spPr>
          <a:prstGeom prst="rect">
            <a:avLst/>
          </a:prstGeom>
        </p:spPr>
        <p:txBody>
          <a:bodyPr/>
          <a:lstStyle/>
          <a:p>
            <a:pPr/>
          </a:p>
        </p:txBody>
      </p:sp>
      <p:sp>
        <p:nvSpPr>
          <p:cNvPr id="124" name="Shape 124"/>
          <p:cNvSpPr/>
          <p:nvPr>
            <p:ph type="body" sz="quarter" idx="1"/>
          </p:nvPr>
        </p:nvSpPr>
        <p:spPr>
          <a:prstGeom prst="rect">
            <a:avLst/>
          </a:prstGeom>
        </p:spPr>
        <p:txBody>
          <a:bodyPr/>
          <a:lstStyle/>
          <a:p>
            <a:pPr>
              <a:defRPr sz="1200">
                <a:latin typeface="Malgun Gothic"/>
                <a:ea typeface="Malgun Gothic"/>
                <a:cs typeface="Malgun Gothic"/>
                <a:sym typeface="Malgun Gothic"/>
              </a:defRPr>
            </a:pPr>
            <a:r>
              <a:t>Hello, I’m a team member of the All for One.</a:t>
            </a:r>
          </a:p>
          <a:p>
            <a:pPr>
              <a:defRPr sz="1200">
                <a:latin typeface="Malgun Gothic"/>
                <a:ea typeface="Malgun Gothic"/>
                <a:cs typeface="Malgun Gothic"/>
                <a:sym typeface="Malgun Gothic"/>
              </a:defRPr>
            </a:pPr>
            <a:r>
              <a:t>My dream is to overcome the language barrier,</a:t>
            </a:r>
          </a:p>
          <a:p>
            <a:pPr>
              <a:defRPr sz="1200">
                <a:latin typeface="Malgun Gothic"/>
                <a:ea typeface="Malgun Gothic"/>
                <a:cs typeface="Malgun Gothic"/>
                <a:sym typeface="Malgun Gothic"/>
              </a:defRPr>
            </a:pPr>
            <a:r>
              <a:t>so I studied NLP in graduate school to develop machine translation service.</a:t>
            </a:r>
          </a:p>
          <a:p>
            <a:pPr>
              <a:defRPr sz="1200">
                <a:latin typeface="Malgun Gothic"/>
                <a:ea typeface="Malgun Gothic"/>
                <a:cs typeface="Malgun Gothic"/>
                <a:sym typeface="Malgun Gothic"/>
              </a:defRPr>
            </a:pPr>
            <a:r>
              <a:t>Luck</a:t>
            </a:r>
            <a:r>
              <a:t>il</a:t>
            </a:r>
            <a:r>
              <a:t>y, from last year I worked as a researcher in startup.</a:t>
            </a:r>
          </a:p>
          <a:p>
            <a:pPr>
              <a:defRPr sz="1200">
                <a:latin typeface="Malgun Gothic"/>
                <a:ea typeface="Malgun Gothic"/>
                <a:cs typeface="Malgun Gothic"/>
                <a:sym typeface="Malgun Gothic"/>
              </a:defRPr>
            </a:pPr>
            <a:r>
              <a:t>I trained neural machine translation model and buil</a:t>
            </a:r>
            <a:r>
              <a:t>t</a:t>
            </a:r>
            <a:r>
              <a:t> parallel language datasets.</a:t>
            </a:r>
          </a:p>
          <a:p>
            <a:pPr>
              <a:defRPr sz="1200">
                <a:latin typeface="Malgun Gothic"/>
                <a:ea typeface="Malgun Gothic"/>
                <a:cs typeface="Malgun Gothic"/>
                <a:sym typeface="Malgun Gothic"/>
              </a:defRPr>
            </a:pPr>
          </a:p>
          <a:p>
            <a:pPr>
              <a:defRPr sz="1200">
                <a:latin typeface="Malgun Gothic"/>
                <a:ea typeface="Malgun Gothic"/>
                <a:cs typeface="Malgun Gothic"/>
                <a:sym typeface="Malgun Gothic"/>
              </a:defRPr>
            </a:pPr>
            <a:r>
              <a:t>I'm glad to meet you beyond the language barrier.</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6" name="Shape 256"/>
          <p:cNvSpPr/>
          <p:nvPr>
            <p:ph type="sldImg"/>
          </p:nvPr>
        </p:nvSpPr>
        <p:spPr>
          <a:prstGeom prst="rect">
            <a:avLst/>
          </a:prstGeom>
        </p:spPr>
        <p:txBody>
          <a:bodyPr/>
          <a:lstStyle/>
          <a:p>
            <a:pPr/>
          </a:p>
        </p:txBody>
      </p:sp>
      <p:sp>
        <p:nvSpPr>
          <p:cNvPr id="257" name="Shape 257"/>
          <p:cNvSpPr/>
          <p:nvPr>
            <p:ph type="body" sz="quarter" idx="1"/>
          </p:nvPr>
        </p:nvSpPr>
        <p:spPr>
          <a:prstGeom prst="rect">
            <a:avLst/>
          </a:prstGeom>
        </p:spPr>
        <p:txBody>
          <a:bodyPr/>
          <a:lstStyle/>
          <a:p>
            <a:pPr>
              <a:lnSpc>
                <a:spcPct val="115000"/>
              </a:lnSpc>
              <a:defRPr b="1" sz="1000"/>
            </a:pPr>
            <a:r>
              <a:t>Now that we’ve seen the major components of the model, let’s start to look at the various vectors/tensors and how they flow between these components to turn the input of a trained model into an output.</a:t>
            </a:r>
          </a:p>
          <a:p>
            <a:pPr>
              <a:lnSpc>
                <a:spcPct val="115000"/>
              </a:lnSpc>
              <a:defRPr b="1" sz="1000"/>
            </a:pPr>
          </a:p>
          <a:p>
            <a:pPr>
              <a:lnSpc>
                <a:spcPct val="115000"/>
              </a:lnSpc>
              <a:defRPr b="1" sz="1000"/>
            </a:pPr>
            <a:r>
              <a:t>As is the case in NLP applications in general, we begin by turning each input word into a vector using an embedding algorithm.</a:t>
            </a:r>
          </a:p>
          <a:p>
            <a:pPr>
              <a:lnSpc>
                <a:spcPct val="115000"/>
              </a:lnSpc>
              <a:defRPr b="1" sz="1000"/>
            </a:pPr>
          </a:p>
          <a:p>
            <a:pPr>
              <a:lnSpc>
                <a:spcPct val="115000"/>
              </a:lnSpc>
              <a:defRPr b="1" sz="1000"/>
            </a:pPr>
            <a:r>
              <a:t>모델의 주요 구성 요소를 살펴보았으므로</a:t>
            </a:r>
            <a:r>
              <a:t>, </a:t>
            </a:r>
            <a:r>
              <a:t>이제 다양한 벡터</a:t>
            </a:r>
            <a:r>
              <a:t>/</a:t>
            </a:r>
            <a:r>
              <a:t>텐서 및 이러한 구성 요소 간에 어떻게 흘러가 훈련된 모델의 입력을 출력으로 전환하는지 살펴보겠습니다</a:t>
            </a:r>
            <a:r>
              <a:t>.</a:t>
            </a:r>
          </a:p>
          <a:p>
            <a:pPr>
              <a:lnSpc>
                <a:spcPct val="115000"/>
              </a:lnSpc>
              <a:defRPr b="1" sz="1000"/>
            </a:pPr>
          </a:p>
          <a:p>
            <a:pPr>
              <a:lnSpc>
                <a:spcPct val="115000"/>
              </a:lnSpc>
              <a:defRPr b="1" sz="1000"/>
            </a:pPr>
            <a:r>
              <a:t>일반적으로 </a:t>
            </a:r>
            <a:r>
              <a:t>NLP </a:t>
            </a:r>
            <a:r>
              <a:t>애플리케이션의 경우와 마찬가지로</a:t>
            </a:r>
            <a:r>
              <a:t>, </a:t>
            </a:r>
            <a:r>
              <a:t>임베딩 알고리듬을 사용하여 각 입력 단어를 벡터로 변환하는 것으로 시작한다</a:t>
            </a:r>
            <a:r>
              <a:t>.</a:t>
            </a:r>
          </a:p>
          <a:p>
            <a:pPr>
              <a:lnSpc>
                <a:spcPct val="115000"/>
              </a:lnSpc>
              <a:defRPr sz="1000"/>
            </a:pPr>
          </a:p>
          <a:p>
            <a:pPr>
              <a:lnSpc>
                <a:spcPct val="115000"/>
              </a:lnSpc>
              <a:defRPr sz="1000">
                <a:solidFill>
                  <a:srgbClr val="999999"/>
                </a:solidFill>
                <a:latin typeface="+mn-lt"/>
                <a:ea typeface="+mn-ea"/>
                <a:cs typeface="+mn-cs"/>
                <a:sym typeface="Helvetica"/>
              </a:defRPr>
            </a:pPr>
            <a:r>
              <a:t>Each word is embedded into a vector of size 512. We'll represent those vectors with these simple boxes.</a:t>
            </a:r>
          </a:p>
          <a:p>
            <a:pPr>
              <a:lnSpc>
                <a:spcPct val="115000"/>
              </a:lnSpc>
              <a:defRPr sz="1000"/>
            </a:pPr>
            <a:r>
              <a:t>각 단어는 </a:t>
            </a:r>
            <a:r>
              <a:t>512 </a:t>
            </a:r>
            <a:r>
              <a:t>크기의 벡터에 내장되어 있다</a:t>
            </a:r>
            <a:r>
              <a:t>. </a:t>
            </a:r>
            <a:r>
              <a:t>우리는 이 간단한 상자로 벡터를 표현할 것입니다</a:t>
            </a:r>
            <a:r>
              <a:t>.</a:t>
            </a:r>
          </a:p>
          <a:p>
            <a:pPr>
              <a:lnSpc>
                <a:spcPct val="115000"/>
              </a:lnSpc>
              <a:defRPr sz="1000"/>
            </a:pPr>
          </a:p>
          <a:p>
            <a:pPr>
              <a:lnSpc>
                <a:spcPct val="115000"/>
              </a:lnSpc>
              <a:defRPr b="1" sz="1000">
                <a:solidFill>
                  <a:srgbClr val="FF0000"/>
                </a:solidFill>
              </a:defRPr>
            </a:pPr>
            <a:r>
              <a:t>The embedding only happens in the bottom-most encoder. </a:t>
            </a:r>
          </a:p>
          <a:p>
            <a:pPr>
              <a:lnSpc>
                <a:spcPct val="115000"/>
              </a:lnSpc>
              <a:defRPr b="1" sz="1000">
                <a:solidFill>
                  <a:srgbClr val="FF0000"/>
                </a:solidFill>
              </a:defRPr>
            </a:pPr>
            <a:r>
              <a:t>임베딩은 맨 아래 인코더에서만 발생합니다</a:t>
            </a:r>
            <a:r>
              <a:t>. </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4" name="Shape 264"/>
          <p:cNvSpPr/>
          <p:nvPr>
            <p:ph type="sldImg"/>
          </p:nvPr>
        </p:nvSpPr>
        <p:spPr>
          <a:prstGeom prst="rect">
            <a:avLst/>
          </a:prstGeom>
        </p:spPr>
        <p:txBody>
          <a:bodyPr/>
          <a:lstStyle/>
          <a:p>
            <a:pPr/>
          </a:p>
        </p:txBody>
      </p:sp>
      <p:sp>
        <p:nvSpPr>
          <p:cNvPr id="265" name="Shape 265"/>
          <p:cNvSpPr/>
          <p:nvPr>
            <p:ph type="body" sz="quarter" idx="1"/>
          </p:nvPr>
        </p:nvSpPr>
        <p:spPr>
          <a:prstGeom prst="rect">
            <a:avLst/>
          </a:prstGeom>
        </p:spPr>
        <p:txBody>
          <a:bodyPr/>
          <a:lstStyle/>
          <a:p>
            <a:pPr>
              <a:lnSpc>
                <a:spcPct val="115000"/>
              </a:lnSpc>
              <a:defRPr sz="1000"/>
            </a:pPr>
            <a:r>
              <a:t>As we’ve mentioned already, an encoder receives a list of vectors as input. It processes this list by passing these vectors into a ‘self-attention’ layer, then into a feed-forward neural network, then sends out the output upwards to the next encoder.</a:t>
            </a:r>
          </a:p>
          <a:p>
            <a:pPr>
              <a:lnSpc>
                <a:spcPct val="115000"/>
              </a:lnSpc>
              <a:defRPr sz="1000"/>
            </a:pPr>
            <a:r>
              <a:t>이미 언급했듯이</a:t>
            </a:r>
            <a:r>
              <a:t>, </a:t>
            </a:r>
            <a:r>
              <a:t>인코더는 벡터 목록을 입력으로 수신한다</a:t>
            </a:r>
            <a:r>
              <a:t>. </a:t>
            </a:r>
            <a:r>
              <a:t>이 벡터는 이러한 벡터를 </a:t>
            </a:r>
            <a:r>
              <a:t>'</a:t>
            </a:r>
            <a:r>
              <a:t>자기 주의</a:t>
            </a:r>
            <a:r>
              <a:t>' </a:t>
            </a:r>
            <a:r>
              <a:t>계층으로 전달한 다음 피드포워드 신경망에 전달하여 이 목록을 처리하고 출력을 다음 인코더로 위쪽으로 전송한다</a:t>
            </a:r>
            <a:r>
              <a:t>.</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2" name="Shape 272"/>
          <p:cNvSpPr/>
          <p:nvPr>
            <p:ph type="sldImg"/>
          </p:nvPr>
        </p:nvSpPr>
        <p:spPr>
          <a:prstGeom prst="rect">
            <a:avLst/>
          </a:prstGeom>
        </p:spPr>
        <p:txBody>
          <a:bodyPr/>
          <a:lstStyle/>
          <a:p>
            <a:pPr/>
          </a:p>
        </p:txBody>
      </p:sp>
      <p:sp>
        <p:nvSpPr>
          <p:cNvPr id="273" name="Shape 273"/>
          <p:cNvSpPr/>
          <p:nvPr>
            <p:ph type="body" sz="quarter" idx="1"/>
          </p:nvPr>
        </p:nvSpPr>
        <p:spPr>
          <a:prstGeom prst="rect">
            <a:avLst/>
          </a:prstGeom>
        </p:spPr>
        <p:txBody>
          <a:bodyPr/>
          <a:lstStyle/>
          <a:p>
            <a:pPr>
              <a:lnSpc>
                <a:spcPct val="115000"/>
              </a:lnSpc>
              <a:defRPr b="1" sz="1000">
                <a:latin typeface="noto"/>
                <a:ea typeface="noto"/>
                <a:cs typeface="noto"/>
                <a:sym typeface="noto"/>
              </a:defRPr>
            </a:pPr>
            <a:r>
              <a:t>Say the following sentence is an input sentence we want to translate:</a:t>
            </a:r>
          </a:p>
          <a:p>
            <a:pPr>
              <a:lnSpc>
                <a:spcPct val="115000"/>
              </a:lnSpc>
              <a:defRPr b="1" sz="1000">
                <a:latin typeface="noto"/>
                <a:ea typeface="noto"/>
                <a:cs typeface="noto"/>
                <a:sym typeface="noto"/>
              </a:defRPr>
            </a:pPr>
            <a:r>
              <a:rPr>
                <a:latin typeface="+mj-lt"/>
                <a:ea typeface="+mj-ea"/>
                <a:cs typeface="+mj-cs"/>
                <a:sym typeface="Arial"/>
              </a:rPr>
              <a:t>다음 문장이 번역하고자 하는 입력 문장이라고 가정합시다</a:t>
            </a:r>
            <a:r>
              <a:t>.</a:t>
            </a:r>
          </a:p>
          <a:p>
            <a:pPr>
              <a:lnSpc>
                <a:spcPct val="115000"/>
              </a:lnSpc>
              <a:defRPr b="1" sz="1000">
                <a:latin typeface="noto"/>
                <a:ea typeface="noto"/>
                <a:cs typeface="noto"/>
                <a:sym typeface="noto"/>
              </a:defRPr>
            </a:pPr>
            <a:r>
              <a:t>”The animal didn't cross the street because it was too tired”</a:t>
            </a:r>
          </a:p>
          <a:p>
            <a:pPr>
              <a:lnSpc>
                <a:spcPct val="115000"/>
              </a:lnSpc>
              <a:defRPr sz="1000">
                <a:latin typeface="noto"/>
                <a:ea typeface="noto"/>
                <a:cs typeface="noto"/>
                <a:sym typeface="noto"/>
              </a:defRPr>
            </a:pPr>
          </a:p>
          <a:p>
            <a:pPr>
              <a:lnSpc>
                <a:spcPct val="115000"/>
              </a:lnSpc>
              <a:defRPr sz="1000"/>
            </a:pPr>
            <a:r>
              <a:t>What does “it” in this sentence refer to? Is it referring to the street or to the animal? It’s a simple question to a human, but not as simple to an algorithm.</a:t>
            </a:r>
          </a:p>
          <a:p>
            <a:pPr>
              <a:lnSpc>
                <a:spcPct val="115000"/>
              </a:lnSpc>
              <a:defRPr b="1" sz="1000"/>
            </a:pPr>
          </a:p>
          <a:p>
            <a:pPr>
              <a:lnSpc>
                <a:spcPct val="115000"/>
              </a:lnSpc>
              <a:defRPr b="1" sz="1000"/>
            </a:pPr>
            <a:r>
              <a:t>When the model is processing the word “it”, self-attention allows it to associate “it” with “animal”.</a:t>
            </a:r>
          </a:p>
          <a:p>
            <a:pPr>
              <a:lnSpc>
                <a:spcPct val="115000"/>
              </a:lnSpc>
              <a:defRPr b="1" sz="1000"/>
            </a:pPr>
          </a:p>
          <a:p>
            <a:pPr>
              <a:lnSpc>
                <a:spcPct val="115000"/>
              </a:lnSpc>
              <a:defRPr b="1" sz="1000"/>
            </a:pPr>
            <a:r>
              <a:t>As the model processes each word (each position in the input sequence), self attention allows it to look at other positions in the input sequence for clues that can help lead to a better encoding for this word.</a:t>
            </a:r>
          </a:p>
          <a:p>
            <a:pPr>
              <a:lnSpc>
                <a:spcPct val="115000"/>
              </a:lnSpc>
              <a:defRPr sz="1000">
                <a:latin typeface="noto"/>
                <a:ea typeface="noto"/>
                <a:cs typeface="noto"/>
                <a:sym typeface="noto"/>
              </a:defRPr>
            </a:pPr>
          </a:p>
          <a:p>
            <a:pPr>
              <a:lnSpc>
                <a:spcPct val="115000"/>
              </a:lnSpc>
              <a:defRPr sz="1000"/>
            </a:pPr>
            <a:r>
              <a:t>이 문장에서 </a:t>
            </a:r>
            <a:r>
              <a:t>"</a:t>
            </a:r>
            <a:r>
              <a:t>그것</a:t>
            </a:r>
            <a:r>
              <a:t>"</a:t>
            </a:r>
            <a:r>
              <a:t>은 무엇을 의미합니까</a:t>
            </a:r>
            <a:r>
              <a:t>? </a:t>
            </a:r>
            <a:r>
              <a:t>거리를 말하는 건가요</a:t>
            </a:r>
            <a:r>
              <a:t>, </a:t>
            </a:r>
            <a:r>
              <a:t>동물을 말하는 건가요</a:t>
            </a:r>
            <a:r>
              <a:t>? </a:t>
            </a:r>
            <a:r>
              <a:t>이것은 인간에게는 간단한 질문이지만 알고리즘에게는 간단하지 않다</a:t>
            </a:r>
            <a:r>
              <a:t>.</a:t>
            </a:r>
          </a:p>
          <a:p>
            <a:pPr>
              <a:lnSpc>
                <a:spcPct val="115000"/>
              </a:lnSpc>
              <a:defRPr sz="1000"/>
            </a:pPr>
          </a:p>
          <a:p>
            <a:pPr>
              <a:lnSpc>
                <a:spcPct val="115000"/>
              </a:lnSpc>
              <a:defRPr b="1" sz="1000"/>
            </a:pPr>
            <a:r>
              <a:t>모델이 </a:t>
            </a:r>
            <a:r>
              <a:t>"</a:t>
            </a:r>
            <a:r>
              <a:t>그것</a:t>
            </a:r>
            <a:r>
              <a:t>"</a:t>
            </a:r>
            <a:r>
              <a:t>이라는 단어를 처리할 때</a:t>
            </a:r>
            <a:r>
              <a:t>, </a:t>
            </a:r>
            <a:r>
              <a:t>자기관심은 </a:t>
            </a:r>
            <a:r>
              <a:t>"</a:t>
            </a:r>
            <a:r>
              <a:t>그것</a:t>
            </a:r>
            <a:r>
              <a:t>"</a:t>
            </a:r>
            <a:r>
              <a:t>을 </a:t>
            </a:r>
            <a:r>
              <a:t>"</a:t>
            </a:r>
            <a:r>
              <a:t>동물</a:t>
            </a:r>
            <a:r>
              <a:t>"</a:t>
            </a:r>
            <a:r>
              <a:t>과 연관시킬 수 있게 한다</a:t>
            </a:r>
            <a:r>
              <a:t>.</a:t>
            </a:r>
          </a:p>
          <a:p>
            <a:pPr>
              <a:lnSpc>
                <a:spcPct val="115000"/>
              </a:lnSpc>
              <a:defRPr b="1" sz="1000"/>
            </a:pPr>
          </a:p>
          <a:p>
            <a:pPr>
              <a:lnSpc>
                <a:spcPct val="115000"/>
              </a:lnSpc>
              <a:defRPr b="1" sz="1000"/>
            </a:pPr>
            <a:r>
              <a:t>모델이 각 단어</a:t>
            </a:r>
            <a:r>
              <a:t>(</a:t>
            </a:r>
            <a:r>
              <a:t>입력 시퀀스의 각 위치</a:t>
            </a:r>
            <a:r>
              <a:t>)</a:t>
            </a:r>
            <a:r>
              <a:t>를 처리할 때 셀프 어텐션은 입력 시퀀스의 다른 위치를 확인하여 이 단어를 더 잘 인코딩하는 데 도움이 되는 단서를 찾을 수 있도록 한다</a:t>
            </a:r>
            <a:r>
              <a:t>.</a:t>
            </a:r>
            <a:endParaRPr>
              <a:latin typeface="noto"/>
              <a:ea typeface="noto"/>
              <a:cs typeface="noto"/>
              <a:sym typeface="noto"/>
            </a:endParaRPr>
          </a:p>
          <a:p>
            <a:pPr>
              <a:lnSpc>
                <a:spcPct val="115000"/>
              </a:lnSpc>
              <a:defRPr sz="1000">
                <a:latin typeface="noto"/>
                <a:ea typeface="noto"/>
                <a:cs typeface="noto"/>
                <a:sym typeface="noto"/>
              </a:defRPr>
            </a:p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3" name="Shape 283"/>
          <p:cNvSpPr/>
          <p:nvPr>
            <p:ph type="sldImg"/>
          </p:nvPr>
        </p:nvSpPr>
        <p:spPr>
          <a:prstGeom prst="rect">
            <a:avLst/>
          </a:prstGeom>
        </p:spPr>
        <p:txBody>
          <a:bodyPr/>
          <a:lstStyle/>
          <a:p>
            <a:pPr/>
          </a:p>
        </p:txBody>
      </p:sp>
      <p:sp>
        <p:nvSpPr>
          <p:cNvPr id="284" name="Shape 284"/>
          <p:cNvSpPr/>
          <p:nvPr>
            <p:ph type="body" sz="quarter" idx="1"/>
          </p:nvPr>
        </p:nvSpPr>
        <p:spPr>
          <a:prstGeom prst="rect">
            <a:avLst/>
          </a:prstGeom>
        </p:spPr>
        <p:txBody>
          <a:bodyPr/>
          <a:lstStyle/>
          <a:p>
            <a:pPr>
              <a:lnSpc>
                <a:spcPct val="115000"/>
              </a:lnSpc>
              <a:defRPr sz="1000"/>
            </a:pPr>
            <a:r>
              <a:t>Let’s first look at how to calculate self-attention using vectors, then proceed to look at how it’s actually implemented – using matrices.</a:t>
            </a:r>
          </a:p>
          <a:p>
            <a:pPr>
              <a:lnSpc>
                <a:spcPct val="115000"/>
              </a:lnSpc>
              <a:defRPr sz="1000"/>
            </a:pPr>
          </a:p>
          <a:p>
            <a:pPr>
              <a:lnSpc>
                <a:spcPct val="115000"/>
              </a:lnSpc>
              <a:defRPr b="1" sz="1000"/>
            </a:pPr>
            <a:r>
              <a:t>The first step in calculating self-attention is to create three vectors from each of the encoder’s input vectors (in this case, the embedding of each word). So for each word, we create a Query vector, a Key vector, and a Value vector. These vectors are created by multiplying the embedding by three matrices that we trained during the training process.</a:t>
            </a:r>
          </a:p>
          <a:p>
            <a:pPr>
              <a:lnSpc>
                <a:spcPct val="115000"/>
              </a:lnSpc>
              <a:defRPr sz="1000"/>
            </a:pPr>
          </a:p>
          <a:p>
            <a:pPr>
              <a:lnSpc>
                <a:spcPct val="115000"/>
              </a:lnSpc>
              <a:defRPr sz="1000">
                <a:latin typeface="noto"/>
                <a:ea typeface="noto"/>
                <a:cs typeface="noto"/>
                <a:sym typeface="noto"/>
              </a:defRPr>
            </a:pPr>
            <a:r>
              <a:rPr>
                <a:latin typeface="+mj-lt"/>
                <a:ea typeface="+mj-ea"/>
                <a:cs typeface="+mj-cs"/>
                <a:sym typeface="Arial"/>
              </a:rPr>
              <a:t>먼저 벡터를 사용하여 셀프 어텐션을 계산하는 방법을 살펴본 후 매트릭스를 사용하여 실제로 어떻게 구현되는지 살펴보겠습니다</a:t>
            </a:r>
            <a:r>
              <a:t>.</a:t>
            </a:r>
            <a:br/>
            <a:br/>
            <a:r>
              <a:rPr b="1">
                <a:latin typeface="+mj-lt"/>
                <a:ea typeface="+mj-ea"/>
                <a:cs typeface="+mj-cs"/>
                <a:sym typeface="Arial"/>
              </a:rPr>
              <a:t>셀프 어텐션을 계산하는 첫 번째 단계는 인코더의 각 입력 벡터</a:t>
            </a:r>
            <a:r>
              <a:rPr b="1"/>
              <a:t>(</a:t>
            </a:r>
            <a:r>
              <a:rPr b="1">
                <a:latin typeface="+mj-lt"/>
                <a:ea typeface="+mj-ea"/>
                <a:cs typeface="+mj-cs"/>
                <a:sym typeface="Arial"/>
              </a:rPr>
              <a:t>이 경우 각 단어의 임베딩</a:t>
            </a:r>
            <a:r>
              <a:rPr b="1"/>
              <a:t>)</a:t>
            </a:r>
            <a:r>
              <a:rPr b="1">
                <a:latin typeface="+mj-lt"/>
                <a:ea typeface="+mj-ea"/>
                <a:cs typeface="+mj-cs"/>
                <a:sym typeface="Arial"/>
              </a:rPr>
              <a:t>에서 </a:t>
            </a:r>
            <a:r>
              <a:rPr b="1"/>
              <a:t>3</a:t>
            </a:r>
            <a:r>
              <a:rPr b="1">
                <a:latin typeface="+mj-lt"/>
                <a:ea typeface="+mj-ea"/>
                <a:cs typeface="+mj-cs"/>
                <a:sym typeface="Arial"/>
              </a:rPr>
              <a:t>개의 벡터를 생성하는 것이다</a:t>
            </a:r>
            <a:r>
              <a:rPr b="1"/>
              <a:t>. </a:t>
            </a:r>
            <a:r>
              <a:rPr b="1">
                <a:latin typeface="+mj-lt"/>
                <a:ea typeface="+mj-ea"/>
                <a:cs typeface="+mj-cs"/>
                <a:sym typeface="Arial"/>
              </a:rPr>
              <a:t>따라서 각 단어에 대해 쿼리 벡터</a:t>
            </a:r>
            <a:r>
              <a:rPr b="1"/>
              <a:t>, </a:t>
            </a:r>
            <a:r>
              <a:rPr b="1">
                <a:latin typeface="+mj-lt"/>
                <a:ea typeface="+mj-ea"/>
                <a:cs typeface="+mj-cs"/>
                <a:sym typeface="Arial"/>
              </a:rPr>
              <a:t>키 벡터 및 값 벡터를 만듭니다</a:t>
            </a:r>
            <a:r>
              <a:rPr b="1"/>
              <a:t>. </a:t>
            </a:r>
            <a:r>
              <a:rPr b="1">
                <a:latin typeface="+mj-lt"/>
                <a:ea typeface="+mj-ea"/>
                <a:cs typeface="+mj-cs"/>
                <a:sym typeface="Arial"/>
              </a:rPr>
              <a:t>이러한 벡터는 임베딩에 훈련 과정 동안 훈련한 세 개의 행렬을 곱하여 생성된다</a:t>
            </a:r>
            <a:r>
              <a:rPr b="1"/>
              <a:t>.</a:t>
            </a:r>
          </a:p>
          <a:p>
            <a:pPr>
              <a:lnSpc>
                <a:spcPct val="115000"/>
              </a:lnSpc>
              <a:defRPr sz="1000">
                <a:latin typeface="noto"/>
                <a:ea typeface="noto"/>
                <a:cs typeface="noto"/>
                <a:sym typeface="noto"/>
              </a:defRPr>
            </a:pPr>
          </a:p>
          <a:p>
            <a:pPr>
              <a:lnSpc>
                <a:spcPct val="115000"/>
              </a:lnSpc>
              <a:defRPr sz="1000"/>
            </a:pPr>
            <a:r>
              <a:t>Multiplying x1 by the WQ weight matrix produces q1, the "query" vector associated with that word. We end up creating a "query", a "key", and a "value" projection of each word in the input sentence.</a:t>
            </a:r>
          </a:p>
          <a:p>
            <a:pPr>
              <a:lnSpc>
                <a:spcPct val="115000"/>
              </a:lnSpc>
              <a:defRPr sz="1000"/>
            </a:pPr>
            <a:r>
              <a:t>x1</a:t>
            </a:r>
            <a:r>
              <a:t>에 </a:t>
            </a:r>
            <a:r>
              <a:t>WQ </a:t>
            </a:r>
            <a:r>
              <a:t>가중치 행렬을 곱하면 해당 단어와 연관된 쿼리 벡터인 </a:t>
            </a:r>
            <a:r>
              <a:t>q1</a:t>
            </a:r>
            <a:r>
              <a:t>이 생성된다</a:t>
            </a:r>
            <a:r>
              <a:t>. </a:t>
            </a:r>
            <a:r>
              <a:t>우리는 결국 입력 문장에서 각 단어의 </a:t>
            </a:r>
            <a:r>
              <a:t>"</a:t>
            </a:r>
            <a:r>
              <a:t>쿼리</a:t>
            </a:r>
            <a:r>
              <a:t>", "</a:t>
            </a:r>
            <a:r>
              <a:t>키</a:t>
            </a:r>
            <a:r>
              <a:t>" </a:t>
            </a:r>
            <a:r>
              <a:t>및 </a:t>
            </a:r>
            <a:r>
              <a:t>"</a:t>
            </a:r>
            <a:r>
              <a:t>값</a:t>
            </a:r>
            <a:r>
              <a:t>" </a:t>
            </a:r>
            <a:r>
              <a:t>투영을 만듭니다</a:t>
            </a:r>
            <a:r>
              <a:t>.</a:t>
            </a:r>
          </a:p>
          <a:p>
            <a:pPr>
              <a:lnSpc>
                <a:spcPct val="115000"/>
              </a:lnSpc>
              <a:defRPr sz="1000"/>
            </a:pPr>
          </a:p>
          <a:p>
            <a:pPr>
              <a:lnSpc>
                <a:spcPct val="115000"/>
              </a:lnSpc>
              <a:defRPr sz="1000"/>
            </a:pPr>
          </a:p>
          <a:p>
            <a:pPr>
              <a:lnSpc>
                <a:spcPct val="115000"/>
              </a:lnSpc>
              <a:defRPr b="1" sz="1000"/>
            </a:pPr>
            <a:r>
              <a:t>The second step in calculating self-attention is to calculate a score. The score determines how much focus to place on other parts of the input sentence as we encode a word at a certain position.</a:t>
            </a:r>
          </a:p>
          <a:p>
            <a:pPr>
              <a:lnSpc>
                <a:spcPct val="115000"/>
              </a:lnSpc>
              <a:defRPr sz="1000"/>
            </a:pPr>
          </a:p>
          <a:p>
            <a:pPr>
              <a:lnSpc>
                <a:spcPct val="115000"/>
              </a:lnSpc>
              <a:defRPr sz="1000"/>
            </a:pPr>
            <a:r>
              <a:t>The score is calculated by taking the dot product of the query vector with the key vector of the respective word we’re scoring. So if we’re processing the self-attention for the word in position #1, the first score would be the dot product of q1 and k1. The second score would be the dot product of q1 and k2.</a:t>
            </a:r>
          </a:p>
          <a:p>
            <a:pPr>
              <a:lnSpc>
                <a:spcPct val="115000"/>
              </a:lnSpc>
              <a:defRPr sz="1000"/>
            </a:pPr>
          </a:p>
          <a:p>
            <a:pPr>
              <a:lnSpc>
                <a:spcPct val="115000"/>
              </a:lnSpc>
              <a:defRPr b="1" sz="1000"/>
            </a:pPr>
            <a:r>
              <a:t>자기 주의 계산의 두 번째 단계는 점수를 계산하는 것이다</a:t>
            </a:r>
            <a:r>
              <a:t>. </a:t>
            </a:r>
            <a:r>
              <a:t>점수는 특정 위치에서 단어를 인코딩할 때 입력 문장의 다른 부분에 얼마나 초점을 맞출지를 결정합니다</a:t>
            </a:r>
            <a:r>
              <a:t>.</a:t>
            </a:r>
          </a:p>
          <a:p>
            <a:pPr>
              <a:lnSpc>
                <a:spcPct val="115000"/>
              </a:lnSpc>
              <a:defRPr b="1" sz="1000"/>
            </a:pPr>
          </a:p>
          <a:p>
            <a:pPr>
              <a:lnSpc>
                <a:spcPct val="115000"/>
              </a:lnSpc>
              <a:defRPr sz="1000"/>
            </a:pPr>
            <a:r>
              <a:t>점수는 우리가 채점하고 있는 각 단어의 키 벡터와 함께 쿼리 벡터의 점 곱을 취하여 계산된다</a:t>
            </a:r>
            <a:r>
              <a:t>. </a:t>
            </a:r>
            <a:r>
              <a:t>따라서 위치 </a:t>
            </a:r>
            <a:r>
              <a:t>#1</a:t>
            </a:r>
            <a:r>
              <a:t>에 있는 단어에 대한 자체 주의를 처리하면 첫 번째 점수는 </a:t>
            </a:r>
            <a:r>
              <a:t>q1</a:t>
            </a:r>
            <a:r>
              <a:t>과 </a:t>
            </a:r>
            <a:r>
              <a:t>k1</a:t>
            </a:r>
            <a:r>
              <a:t>의 점 곱이 됩니다</a:t>
            </a:r>
            <a:r>
              <a:t>. </a:t>
            </a:r>
            <a:r>
              <a:t>두 번째 점수는 </a:t>
            </a:r>
            <a:r>
              <a:t>q1</a:t>
            </a:r>
            <a:r>
              <a:t>과 </a:t>
            </a:r>
            <a:r>
              <a:t>k2</a:t>
            </a:r>
            <a:r>
              <a:t>의 점 곱이 될 것이다</a:t>
            </a:r>
            <a:r>
              <a:t>.</a:t>
            </a:r>
          </a:p>
          <a:p>
            <a:pPr>
              <a:lnSpc>
                <a:spcPct val="115000"/>
              </a:lnSpc>
              <a:defRPr sz="1000"/>
            </a:pPr>
          </a:p>
          <a:p>
            <a:pPr>
              <a:lnSpc>
                <a:spcPct val="115000"/>
              </a:lnSpc>
              <a:defRPr sz="1000"/>
            </a:pPr>
          </a:p>
          <a:p>
            <a:pPr>
              <a:lnSpc>
                <a:spcPct val="115000"/>
              </a:lnSpc>
              <a:defRPr b="1" sz="1000"/>
            </a:pPr>
            <a:r>
              <a:t>The third and fourth steps are to divide the scores by 8 (the square root of the dimension of the key vectors used in the paper – 64. This leads to having more stable gradients. </a:t>
            </a:r>
          </a:p>
          <a:p>
            <a:pPr>
              <a:lnSpc>
                <a:spcPct val="115000"/>
              </a:lnSpc>
              <a:defRPr sz="1000"/>
            </a:pPr>
            <a:r>
              <a:t>There could be other possible values here, but this is the default), then pass the result through a softmax operation. </a:t>
            </a:r>
          </a:p>
          <a:p>
            <a:pPr>
              <a:lnSpc>
                <a:spcPct val="115000"/>
              </a:lnSpc>
              <a:defRPr b="1" sz="1000"/>
            </a:pPr>
            <a:r>
              <a:t>Softmax normalizes the scores so they’re all positive and add up to 1.</a:t>
            </a:r>
          </a:p>
          <a:p>
            <a:pPr>
              <a:lnSpc>
                <a:spcPct val="115000"/>
              </a:lnSpc>
              <a:defRPr b="1" sz="1000"/>
            </a:pPr>
            <a:r>
              <a:t>세 번째와 네 번째 단계는 점수를 </a:t>
            </a:r>
            <a:r>
              <a:t>8</a:t>
            </a:r>
            <a:r>
              <a:t>로 나누는 것이다</a:t>
            </a:r>
            <a:r>
              <a:t>(</a:t>
            </a:r>
            <a:r>
              <a:t>논문에 사용된 핵심 벡터의 치수의 제곱근 </a:t>
            </a:r>
            <a:r>
              <a:t>- 64). </a:t>
            </a:r>
            <a:r>
              <a:t>이는 보다 안정적인 그레이디언트를 갖는 것으로 이어진다</a:t>
            </a:r>
            <a:r>
              <a:t>. </a:t>
            </a:r>
          </a:p>
          <a:p>
            <a:pPr>
              <a:lnSpc>
                <a:spcPct val="115000"/>
              </a:lnSpc>
              <a:defRPr sz="1000"/>
            </a:pPr>
            <a:r>
              <a:t>여기에는 다른 가능한 값이 있을 수 있지만 이 값은 기본값입니다</a:t>
            </a:r>
            <a:r>
              <a:t>.) </a:t>
            </a:r>
            <a:r>
              <a:t>그런 다음 결과를 소프트맥스 연산을 통해 전달합니다</a:t>
            </a:r>
            <a:r>
              <a:t>. </a:t>
            </a:r>
          </a:p>
          <a:p>
            <a:pPr>
              <a:lnSpc>
                <a:spcPct val="115000"/>
              </a:lnSpc>
              <a:defRPr b="1" sz="1000"/>
            </a:pPr>
            <a:r>
              <a:t>Softmax</a:t>
            </a:r>
            <a:r>
              <a:t>는 점수를 정규화하여 모두 긍정적이고 합쳐서 </a:t>
            </a:r>
            <a:r>
              <a:t>1</a:t>
            </a:r>
            <a:r>
              <a:t>이 됩니다</a:t>
            </a:r>
            <a:r>
              <a:t>.</a:t>
            </a:r>
          </a:p>
          <a:p>
            <a:pPr>
              <a:lnSpc>
                <a:spcPct val="115000"/>
              </a:lnSpc>
              <a:defRPr sz="1000"/>
            </a:pPr>
          </a:p>
          <a:p>
            <a:pPr>
              <a:lnSpc>
                <a:spcPct val="115000"/>
              </a:lnSpc>
              <a:defRPr b="1" sz="1000"/>
            </a:pPr>
            <a:r>
              <a:t>The fifth step is to multiply each value vector by the softmax score (in preparation to sum them up). </a:t>
            </a:r>
          </a:p>
          <a:p>
            <a:pPr>
              <a:lnSpc>
                <a:spcPct val="115000"/>
              </a:lnSpc>
              <a:defRPr sz="1000"/>
            </a:pPr>
            <a:r>
              <a:t>The intuition here is to keep intact the values of the word(s) we want to focus on, and drown-out irrelevant words (by multiplying them by tiny numbers like 0.001, for example).</a:t>
            </a:r>
          </a:p>
          <a:p>
            <a:pPr>
              <a:lnSpc>
                <a:spcPct val="115000"/>
              </a:lnSpc>
              <a:defRPr sz="1000"/>
            </a:pPr>
          </a:p>
          <a:p>
            <a:pPr>
              <a:lnSpc>
                <a:spcPct val="115000"/>
              </a:lnSpc>
              <a:defRPr b="1" sz="1000"/>
            </a:pPr>
            <a:r>
              <a:t>The sixth step is to sum up the weighted value vectors. </a:t>
            </a:r>
          </a:p>
          <a:p>
            <a:pPr>
              <a:lnSpc>
                <a:spcPct val="115000"/>
              </a:lnSpc>
              <a:defRPr sz="1000"/>
            </a:pPr>
            <a:r>
              <a:t>This produces the output of the self-attention layer at this position (for the first word).</a:t>
            </a:r>
          </a:p>
          <a:p>
            <a:pPr>
              <a:lnSpc>
                <a:spcPct val="115000"/>
              </a:lnSpc>
              <a:defRPr b="1" sz="1000"/>
            </a:pPr>
            <a:r>
              <a:t>다섯 번째 단계는 각 값 벡터에 소프트맥스 점수를 곱하는 것이다</a:t>
            </a:r>
            <a:r>
              <a:t>. </a:t>
            </a:r>
          </a:p>
          <a:p>
            <a:pPr>
              <a:lnSpc>
                <a:spcPct val="115000"/>
              </a:lnSpc>
              <a:defRPr sz="1000"/>
            </a:pPr>
            <a:r>
              <a:t>여기서의 직관은 우리가 초점을 맞추고자 하는 단어의 값을 그대로 유지하고 무관한 단어들을 지우는 것이다</a:t>
            </a:r>
            <a:r>
              <a:t>(</a:t>
            </a:r>
            <a:r>
              <a:t>예를 들어</a:t>
            </a:r>
            <a:r>
              <a:t>, 0.001</a:t>
            </a:r>
            <a:r>
              <a:t>과 같은 작은 숫자들을 곱함으로써</a:t>
            </a:r>
            <a:r>
              <a:t>).</a:t>
            </a:r>
          </a:p>
          <a:p>
            <a:pPr>
              <a:lnSpc>
                <a:spcPct val="115000"/>
              </a:lnSpc>
              <a:defRPr sz="1000"/>
            </a:pPr>
          </a:p>
          <a:p>
            <a:pPr>
              <a:lnSpc>
                <a:spcPct val="115000"/>
              </a:lnSpc>
              <a:defRPr b="1" sz="1000"/>
            </a:pPr>
            <a:r>
              <a:t>여섯 번째 단계는 가중치 벡터를 합산하는 것이다</a:t>
            </a:r>
            <a:r>
              <a:t>. </a:t>
            </a:r>
          </a:p>
          <a:p>
            <a:pPr>
              <a:lnSpc>
                <a:spcPct val="115000"/>
              </a:lnSpc>
              <a:defRPr sz="1000"/>
            </a:pPr>
            <a:r>
              <a:t>이것은 </a:t>
            </a:r>
            <a:r>
              <a:t>(</a:t>
            </a:r>
            <a:r>
              <a:t>첫 번째 단어에 대한</a:t>
            </a:r>
            <a:r>
              <a:t>) </a:t>
            </a:r>
            <a:r>
              <a:t>이 위치에서 자기 주의 계층의 출력을 생성한다</a:t>
            </a:r>
            <a:r>
              <a:t>.</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2" name="Shape 292"/>
          <p:cNvSpPr/>
          <p:nvPr>
            <p:ph type="sldImg"/>
          </p:nvPr>
        </p:nvSpPr>
        <p:spPr>
          <a:prstGeom prst="rect">
            <a:avLst/>
          </a:prstGeom>
        </p:spPr>
        <p:txBody>
          <a:bodyPr/>
          <a:lstStyle/>
          <a:p>
            <a:pPr/>
          </a:p>
        </p:txBody>
      </p:sp>
      <p:sp>
        <p:nvSpPr>
          <p:cNvPr id="293" name="Shape 293"/>
          <p:cNvSpPr/>
          <p:nvPr>
            <p:ph type="body" sz="quarter" idx="1"/>
          </p:nvPr>
        </p:nvSpPr>
        <p:spPr>
          <a:prstGeom prst="rect">
            <a:avLst/>
          </a:prstGeom>
        </p:spPr>
        <p:txBody>
          <a:bodyPr/>
          <a:lstStyle/>
          <a:p>
            <a:pPr>
              <a:lnSpc>
                <a:spcPct val="115000"/>
              </a:lnSpc>
              <a:defRPr sz="1000"/>
            </a:pPr>
            <a:r>
              <a:t>One thing that’s missing from the model as we have described it so far is a way to account for the order of the words in the input sequence.</a:t>
            </a:r>
          </a:p>
          <a:p>
            <a:pPr>
              <a:lnSpc>
                <a:spcPct val="115000"/>
              </a:lnSpc>
              <a:defRPr sz="1000"/>
            </a:pPr>
          </a:p>
          <a:p>
            <a:pPr>
              <a:lnSpc>
                <a:spcPct val="115000"/>
              </a:lnSpc>
              <a:defRPr sz="1000"/>
            </a:pPr>
            <a:r>
              <a:t>To give the model a sense of the order of the words, we add positional encoding vectors -- the values of which follow a specific pattern.</a:t>
            </a:r>
          </a:p>
          <a:p>
            <a:pPr>
              <a:lnSpc>
                <a:spcPct val="115000"/>
              </a:lnSpc>
              <a:defRPr sz="1000"/>
            </a:pPr>
          </a:p>
          <a:p>
            <a:pPr>
              <a:lnSpc>
                <a:spcPct val="115000"/>
              </a:lnSpc>
              <a:defRPr sz="1000"/>
            </a:pPr>
            <a:r>
              <a:t>지금까지 설명한 바와 같이 모델에서 빠진 한 가지는 입력 시퀀스에서 단어의 순서를 설명하는 방법입니다</a:t>
            </a:r>
            <a:r>
              <a:t>.</a:t>
            </a:r>
          </a:p>
          <a:p>
            <a:pPr>
              <a:lnSpc>
                <a:spcPct val="115000"/>
              </a:lnSpc>
              <a:defRPr sz="1000"/>
            </a:pPr>
          </a:p>
          <a:p>
            <a:pPr>
              <a:lnSpc>
                <a:spcPct val="115000"/>
              </a:lnSpc>
              <a:defRPr sz="1000"/>
            </a:pPr>
            <a:r>
              <a:t>모델에 단어 순서에 대한 감각을 주기 위해</a:t>
            </a:r>
            <a:r>
              <a:t>, </a:t>
            </a:r>
            <a:r>
              <a:t>우리는 위치 인코딩 벡터를 추가한다</a:t>
            </a:r>
            <a:r>
              <a:t>. </a:t>
            </a:r>
            <a:r>
              <a:t>이 벡터의 값은 특정 패턴을 따른다</a:t>
            </a:r>
            <a:r>
              <a:t>.</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0" name="Shape 300"/>
          <p:cNvSpPr/>
          <p:nvPr>
            <p:ph type="sldImg"/>
          </p:nvPr>
        </p:nvSpPr>
        <p:spPr>
          <a:prstGeom prst="rect">
            <a:avLst/>
          </a:prstGeom>
        </p:spPr>
        <p:txBody>
          <a:bodyPr/>
          <a:lstStyle/>
          <a:p>
            <a:pPr/>
          </a:p>
        </p:txBody>
      </p:sp>
      <p:sp>
        <p:nvSpPr>
          <p:cNvPr id="301" name="Shape 301"/>
          <p:cNvSpPr/>
          <p:nvPr>
            <p:ph type="body" sz="quarter" idx="1"/>
          </p:nvPr>
        </p:nvSpPr>
        <p:spPr>
          <a:prstGeom prst="rect">
            <a:avLst/>
          </a:prstGeom>
        </p:spPr>
        <p:txBody>
          <a:bodyPr/>
          <a:lstStyle>
            <a:lvl1pPr>
              <a:lnSpc>
                <a:spcPct val="115000"/>
              </a:lnSpc>
              <a:defRPr sz="1000"/>
            </a:lvl1pPr>
          </a:lstStyle>
          <a:p>
            <a:pPr/>
            <a:r>
              <a:t>Residual connection</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8" name="Shape 308"/>
          <p:cNvSpPr/>
          <p:nvPr>
            <p:ph type="sldImg"/>
          </p:nvPr>
        </p:nvSpPr>
        <p:spPr>
          <a:prstGeom prst="rect">
            <a:avLst/>
          </a:prstGeom>
        </p:spPr>
        <p:txBody>
          <a:bodyPr/>
          <a:lstStyle/>
          <a:p>
            <a:pPr/>
          </a:p>
        </p:txBody>
      </p:sp>
      <p:sp>
        <p:nvSpPr>
          <p:cNvPr id="309" name="Shape 309"/>
          <p:cNvSpPr/>
          <p:nvPr>
            <p:ph type="body" sz="quarter" idx="1"/>
          </p:nvPr>
        </p:nvSpPr>
        <p:spPr>
          <a:prstGeom prst="rect">
            <a:avLst/>
          </a:prstGeom>
        </p:spPr>
        <p:txBody>
          <a:bodyPr/>
          <a:lstStyle/>
          <a:p>
            <a:pPr>
              <a:lnSpc>
                <a:spcPct val="115000"/>
              </a:lnSpc>
              <a:defRPr sz="1000">
                <a:solidFill>
                  <a:srgbClr val="999999"/>
                </a:solidFill>
                <a:latin typeface="+mn-lt"/>
                <a:ea typeface="+mn-ea"/>
                <a:cs typeface="+mn-cs"/>
                <a:sym typeface="Helvetica"/>
              </a:defRPr>
            </a:pPr>
            <a:r>
              <a:t>After finishing the encoding phase, we begin the decoding phase. Each step in the decoding phase outputs an element from the output sequence (the English translation sentence in this case).</a:t>
            </a:r>
          </a:p>
          <a:p>
            <a:pPr>
              <a:lnSpc>
                <a:spcPct val="115000"/>
              </a:lnSpc>
              <a:defRPr sz="1000"/>
            </a:pPr>
            <a:r>
              <a:t>인코딩 단계를 완료한 후 디코딩 단계를 시작합니다</a:t>
            </a:r>
            <a:r>
              <a:t>. </a:t>
            </a:r>
            <a:r>
              <a:t>디코딩 단계의 각 단계는 출력 시퀀스</a:t>
            </a:r>
            <a:r>
              <a:t>(</a:t>
            </a:r>
            <a:r>
              <a:t>이 경우 영어 번역문</a:t>
            </a:r>
            <a:r>
              <a:t>)</a:t>
            </a:r>
            <a:r>
              <a:t>에서 요소를 출력합니다</a:t>
            </a:r>
            <a:r>
              <a:t>.</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6" name="Shape 316"/>
          <p:cNvSpPr/>
          <p:nvPr>
            <p:ph type="sldImg"/>
          </p:nvPr>
        </p:nvSpPr>
        <p:spPr>
          <a:prstGeom prst="rect">
            <a:avLst/>
          </a:prstGeom>
        </p:spPr>
        <p:txBody>
          <a:bodyPr/>
          <a:lstStyle/>
          <a:p>
            <a:pPr/>
          </a:p>
        </p:txBody>
      </p:sp>
      <p:sp>
        <p:nvSpPr>
          <p:cNvPr id="317" name="Shape 317"/>
          <p:cNvSpPr/>
          <p:nvPr>
            <p:ph type="body" sz="quarter" idx="1"/>
          </p:nvPr>
        </p:nvSpPr>
        <p:spPr>
          <a:prstGeom prst="rect">
            <a:avLst/>
          </a:prstGeom>
        </p:spPr>
        <p:txBody>
          <a:bodyPr/>
          <a:lstStyle/>
          <a:p>
            <a:pPr>
              <a:lnSpc>
                <a:spcPct val="115000"/>
              </a:lnSpc>
              <a:defRPr sz="1000"/>
            </a:pPr>
            <a:r>
              <a:t>The following steps repeat the process until a special symbol is reached indicating the transformer decoder has completed its output. The output of each step is fed to the bottom decoder in the next time step, and the decoders bubble up their decoding results just like the encoders did. And just like we did with the encoder inputs, we embed and add positional encoding to those decoder inputs to indicate the position of each word.</a:t>
            </a:r>
          </a:p>
          <a:p>
            <a:pPr>
              <a:lnSpc>
                <a:spcPct val="115000"/>
              </a:lnSpc>
              <a:defRPr sz="1000"/>
            </a:pPr>
            <a:r>
              <a:t>다음 단계는 변압기 디코더가 출력을 완료했음을 나타내는 특수 기호에 도달할 때까지 프로세스를 반복합니다</a:t>
            </a:r>
            <a:r>
              <a:t>. </a:t>
            </a:r>
            <a:r>
              <a:t>각 단계의 출력은 다음 시간 단계에서 하단 디코더로 공급되고 디코더는 인코더와 마찬가지로 디코딩 결과를 버블업한다</a:t>
            </a:r>
            <a:r>
              <a:t>. </a:t>
            </a:r>
            <a:r>
              <a:t>그리고 우리가 인코더 입력에서 했던 것처럼</a:t>
            </a:r>
            <a:r>
              <a:t>, </a:t>
            </a:r>
            <a:r>
              <a:t>우리는 각 단어의 위치를 나타내기 위해 디코더 입력에 위치 인코딩을 내장하고 추가한다</a:t>
            </a:r>
            <a:r>
              <a:t>.</a:t>
            </a:r>
          </a:p>
          <a:p>
            <a:pPr>
              <a:lnSpc>
                <a:spcPct val="115000"/>
              </a:lnSpc>
              <a:defRPr sz="1000"/>
            </a:pPr>
          </a:p>
          <a:p>
            <a:pPr>
              <a:lnSpc>
                <a:spcPct val="115000"/>
              </a:lnSpc>
              <a:defRPr sz="1000"/>
            </a:pPr>
            <a:r>
              <a:t>The self attention layers in the decoder operate in a slightly different way than the one in the encoder:</a:t>
            </a:r>
          </a:p>
          <a:p>
            <a:pPr>
              <a:lnSpc>
                <a:spcPct val="115000"/>
              </a:lnSpc>
              <a:defRPr sz="1000"/>
            </a:pPr>
          </a:p>
          <a:p>
            <a:pPr>
              <a:lnSpc>
                <a:spcPct val="115000"/>
              </a:lnSpc>
              <a:defRPr sz="1000"/>
            </a:pPr>
            <a:r>
              <a:t>In the decoder, the self-attention layer is only allowed to attend to earlier positions in the output sequence. This is done by masking future positions (setting them to -inf) before the softmax step in the self-attention calculation.</a:t>
            </a:r>
          </a:p>
          <a:p>
            <a:pPr>
              <a:lnSpc>
                <a:spcPct val="115000"/>
              </a:lnSpc>
              <a:defRPr sz="1000"/>
            </a:pPr>
          </a:p>
          <a:p>
            <a:pPr>
              <a:lnSpc>
                <a:spcPct val="115000"/>
              </a:lnSpc>
              <a:defRPr sz="1000"/>
            </a:pPr>
            <a:r>
              <a:t>The “Encoder-Decoder Attention” layer works just like multiheaded self-attention, except it creates its Queries matrix from the layer below it, and takes the Keys and Values matrix from the output of the encoder stack.</a:t>
            </a:r>
          </a:p>
          <a:p>
            <a:pPr>
              <a:lnSpc>
                <a:spcPct val="115000"/>
              </a:lnSpc>
              <a:defRPr sz="1000"/>
            </a:pPr>
          </a:p>
          <a:p>
            <a:pPr>
              <a:lnSpc>
                <a:spcPct val="115000"/>
              </a:lnSpc>
              <a:defRPr sz="1000"/>
            </a:pPr>
            <a:r>
              <a:t>디코더의 셀프 어텐션 레이어는 인코더와 약간 다른 방식으로 작동합니다</a:t>
            </a:r>
            <a:r>
              <a:t>.</a:t>
            </a:r>
          </a:p>
          <a:p>
            <a:pPr>
              <a:lnSpc>
                <a:spcPct val="115000"/>
              </a:lnSpc>
              <a:defRPr sz="1000"/>
            </a:pPr>
          </a:p>
          <a:p>
            <a:pPr>
              <a:lnSpc>
                <a:spcPct val="115000"/>
              </a:lnSpc>
              <a:defRPr sz="1000"/>
            </a:pPr>
            <a:r>
              <a:t>디코더에서 셀프 어텐션 레이어는 출력 시퀀스의 이전 위치에만 참석할 수 있다</a:t>
            </a:r>
            <a:r>
              <a:t>. </a:t>
            </a:r>
            <a:r>
              <a:t>이 작업은 자체 주의 계산에서 소프트맥스 단계 전에 미래 위치를 마스킹</a:t>
            </a:r>
            <a:r>
              <a:t>(-inf</a:t>
            </a:r>
            <a:r>
              <a:t>로 설정</a:t>
            </a:r>
            <a:r>
              <a:t>)</a:t>
            </a:r>
            <a:r>
              <a:t>하여 수행됩니다</a:t>
            </a:r>
            <a:r>
              <a:t>.</a:t>
            </a:r>
          </a:p>
          <a:p>
            <a:pPr>
              <a:lnSpc>
                <a:spcPct val="115000"/>
              </a:lnSpc>
              <a:defRPr sz="1000"/>
            </a:pPr>
          </a:p>
          <a:p>
            <a:pPr>
              <a:lnSpc>
                <a:spcPct val="115000"/>
              </a:lnSpc>
              <a:defRPr sz="1000"/>
            </a:pPr>
            <a:r>
              <a:t>"</a:t>
            </a:r>
            <a:r>
              <a:t>인코더</a:t>
            </a:r>
            <a:r>
              <a:t>-</a:t>
            </a:r>
            <a:r>
              <a:t>디코더 주의</a:t>
            </a:r>
            <a:r>
              <a:t>" </a:t>
            </a:r>
            <a:r>
              <a:t>계층은 다중 헤드 자기 주의와 동일하게 작동하지만</a:t>
            </a:r>
            <a:r>
              <a:t>, </a:t>
            </a:r>
            <a:r>
              <a:t>그 아래의 계층에서 쿼리 행렬을 만들고</a:t>
            </a:r>
            <a:r>
              <a:t>, </a:t>
            </a:r>
            <a:r>
              <a:t>인코더 스택의 출력에서 키와 값 행렬을 가져온다</a:t>
            </a:r>
            <a:r>
              <a:t>.</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8" name="Shape 328"/>
          <p:cNvSpPr/>
          <p:nvPr>
            <p:ph type="sldImg"/>
          </p:nvPr>
        </p:nvSpPr>
        <p:spPr>
          <a:prstGeom prst="rect">
            <a:avLst/>
          </a:prstGeom>
        </p:spPr>
        <p:txBody>
          <a:bodyPr/>
          <a:lstStyle/>
          <a:p>
            <a:pPr/>
          </a:p>
        </p:txBody>
      </p:sp>
      <p:sp>
        <p:nvSpPr>
          <p:cNvPr id="329" name="Shape 329"/>
          <p:cNvSpPr/>
          <p:nvPr>
            <p:ph type="body" sz="quarter" idx="1"/>
          </p:nvPr>
        </p:nvSpPr>
        <p:spPr>
          <a:prstGeom prst="rect">
            <a:avLst/>
          </a:prstGeom>
        </p:spPr>
        <p:txBody>
          <a:bodyPr/>
          <a:lstStyle/>
          <a:p>
            <a:pPr/>
            <a:r>
              <a:t>너는 빈 칸 앞뒤의 양쪽 단어를 이용해 빈 칸의 단어를 추측할 수 있다</a:t>
            </a:r>
            <a:r>
              <a:t>.</a:t>
            </a:r>
          </a:p>
          <a:p>
            <a:pPr/>
            <a:r>
              <a:t>You can guess the word in the blank using both words before and after the blank.</a:t>
            </a:r>
          </a:p>
          <a:p>
            <a:pPr/>
            <a:r>
              <a:t>다시 말해</a:t>
            </a:r>
            <a:r>
              <a:t>, </a:t>
            </a:r>
            <a:r>
              <a:t>너는 문맥을 이용할 수 있다</a:t>
            </a:r>
            <a:r>
              <a:t>.</a:t>
            </a:r>
          </a:p>
          <a:p>
            <a:pPr/>
            <a:r>
              <a:t>In other words, you can use the context.</a:t>
            </a:r>
          </a:p>
          <a:p>
            <a:pPr/>
          </a:p>
          <a:p>
            <a:pPr/>
            <a:r>
              <a:t>이것이 </a:t>
            </a:r>
            <a:r>
              <a:t>BERT </a:t>
            </a:r>
            <a:r>
              <a:t>를 만든 기본 아이디어입니다</a:t>
            </a:r>
            <a:r>
              <a:t>.</a:t>
            </a:r>
          </a:p>
          <a:p>
            <a:pPr/>
            <a:r>
              <a:t>This is the basic idea that created BERT.</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4" name="Shape 334"/>
          <p:cNvSpPr/>
          <p:nvPr>
            <p:ph type="sldImg"/>
          </p:nvPr>
        </p:nvSpPr>
        <p:spPr>
          <a:prstGeom prst="rect">
            <a:avLst/>
          </a:prstGeom>
        </p:spPr>
        <p:txBody>
          <a:bodyPr/>
          <a:lstStyle/>
          <a:p>
            <a:pPr/>
          </a:p>
        </p:txBody>
      </p:sp>
      <p:sp>
        <p:nvSpPr>
          <p:cNvPr id="335" name="Shape 335"/>
          <p:cNvSpPr/>
          <p:nvPr>
            <p:ph type="body" sz="quarter" idx="1"/>
          </p:nvPr>
        </p:nvSpPr>
        <p:spPr>
          <a:prstGeom prst="rect">
            <a:avLst/>
          </a:prstGeom>
        </p:spPr>
        <p:txBody>
          <a:bodyPr/>
          <a:lstStyle/>
          <a:p>
            <a:pPr/>
            <a:r>
              <a:t>BERT’s full name is ~~~.</a:t>
            </a:r>
          </a:p>
          <a:p>
            <a:pPr/>
            <a:r>
              <a:t>It is made by Transformer’s encoder.</a:t>
            </a:r>
          </a:p>
          <a:p>
            <a:pPr/>
          </a:p>
          <a:p>
            <a:pPr/>
            <a:r>
              <a:t>BERT is designed to pre-train deep bidirectional representations from unlabeled text by jointly conditioning on both left and right context in all layers. As a result, the pre-trained BERT model can be fine-tuned with just one additional output layer to create state-of-the-art models for a wide range of tasks, such as question answering and language inference, without substantial task-specific architecture modifications.</a:t>
            </a:r>
          </a:p>
          <a:p>
            <a:pPr>
              <a:defRPr>
                <a:latin typeface="noto"/>
                <a:ea typeface="noto"/>
                <a:cs typeface="noto"/>
                <a:sym typeface="noto"/>
              </a:defRPr>
            </a:pPr>
            <a:r>
              <a:t>BERT</a:t>
            </a:r>
            <a:r>
              <a:rPr>
                <a:latin typeface="+mj-lt"/>
                <a:ea typeface="+mj-ea"/>
                <a:cs typeface="+mj-cs"/>
                <a:sym typeface="Arial"/>
              </a:rPr>
              <a:t>는 모든 레이어의 왼쪽 및 오른쪽 컨텍스트에서 공동으로 조정하여 레이블이 지정되지 않은 텍스트에서 심층 양방향 표현을 사전 훈련하도록 설계되었다</a:t>
            </a:r>
            <a:r>
              <a:t>. </a:t>
            </a:r>
            <a:r>
              <a:rPr>
                <a:latin typeface="+mj-lt"/>
                <a:ea typeface="+mj-ea"/>
                <a:cs typeface="+mj-cs"/>
                <a:sym typeface="Arial"/>
              </a:rPr>
              <a:t>결과적으로</a:t>
            </a:r>
            <a:r>
              <a:t>, </a:t>
            </a:r>
            <a:r>
              <a:rPr>
                <a:latin typeface="+mj-lt"/>
                <a:ea typeface="+mj-ea"/>
                <a:cs typeface="+mj-cs"/>
                <a:sym typeface="Arial"/>
              </a:rPr>
              <a:t>사전 훈련된 </a:t>
            </a:r>
            <a:r>
              <a:t>BERT </a:t>
            </a:r>
            <a:r>
              <a:rPr>
                <a:latin typeface="+mj-lt"/>
                <a:ea typeface="+mj-ea"/>
                <a:cs typeface="+mj-cs"/>
                <a:sym typeface="Arial"/>
              </a:rPr>
              <a:t>모델은 실질적인 작업별 아키텍처 수정 없이 질문 응답 및 언어 추론과 같은 광범위한 작업에 대한 최첨단 모델을 생성하기 위해 하나의 추가 출력 계층으로 미세 조정할 수 있다</a:t>
            </a:r>
            <a:r>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1" name="Shape 131"/>
          <p:cNvSpPr/>
          <p:nvPr>
            <p:ph type="sldImg"/>
          </p:nvPr>
        </p:nvSpPr>
        <p:spPr>
          <a:prstGeom prst="rect">
            <a:avLst/>
          </a:prstGeom>
        </p:spPr>
        <p:txBody>
          <a:bodyPr/>
          <a:lstStyle/>
          <a:p>
            <a:pPr/>
          </a:p>
        </p:txBody>
      </p:sp>
      <p:sp>
        <p:nvSpPr>
          <p:cNvPr id="132" name="Shape 132"/>
          <p:cNvSpPr/>
          <p:nvPr>
            <p:ph type="body" sz="quarter" idx="1"/>
          </p:nvPr>
        </p:nvSpPr>
        <p:spPr>
          <a:prstGeom prst="rect">
            <a:avLst/>
          </a:prstGeom>
        </p:spPr>
        <p:txBody>
          <a:bodyPr/>
          <a:lstStyle>
            <a:lvl1pPr>
              <a:defRPr sz="1200">
                <a:latin typeface="Malgun Gothic"/>
                <a:ea typeface="Malgun Gothic"/>
                <a:cs typeface="Malgun Gothic"/>
                <a:sym typeface="Malgun Gothic"/>
              </a:defRPr>
            </a:lvl1pPr>
          </a:lstStyle>
          <a:p>
            <a:pPr/>
            <a:r>
              <a:t>딥러닝의 발전과 주요 활용분야 (CV, NLP)</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0" name="Shape 340"/>
          <p:cNvSpPr/>
          <p:nvPr>
            <p:ph type="sldImg"/>
          </p:nvPr>
        </p:nvSpPr>
        <p:spPr>
          <a:prstGeom prst="rect">
            <a:avLst/>
          </a:prstGeom>
        </p:spPr>
        <p:txBody>
          <a:bodyPr/>
          <a:lstStyle/>
          <a:p>
            <a:pPr/>
          </a:p>
        </p:txBody>
      </p:sp>
      <p:sp>
        <p:nvSpPr>
          <p:cNvPr id="341" name="Shape 341"/>
          <p:cNvSpPr/>
          <p:nvPr>
            <p:ph type="body" sz="quarter" idx="1"/>
          </p:nvPr>
        </p:nvSpPr>
        <p:spPr>
          <a:prstGeom prst="rect">
            <a:avLst/>
          </a:prstGeom>
        </p:spPr>
        <p:txBody>
          <a:bodyPr/>
          <a:lstStyle/>
          <a:p>
            <a:pPr>
              <a:defRPr>
                <a:latin typeface="noto"/>
                <a:ea typeface="noto"/>
                <a:cs typeface="noto"/>
                <a:sym typeface="noto"/>
              </a:defRPr>
            </a:pPr>
            <a:r>
              <a:t>BERT </a:t>
            </a:r>
            <a:r>
              <a:rPr>
                <a:latin typeface="+mj-lt"/>
                <a:ea typeface="+mj-ea"/>
                <a:cs typeface="+mj-cs"/>
                <a:sym typeface="Arial"/>
              </a:rPr>
              <a:t>는 빈 칸 채우기 퀴즈처럼 학습한다</a:t>
            </a:r>
            <a:r>
              <a:t>.</a:t>
            </a:r>
          </a:p>
          <a:p>
            <a:pPr>
              <a:defRPr>
                <a:latin typeface="noto"/>
                <a:ea typeface="noto"/>
                <a:cs typeface="noto"/>
                <a:sym typeface="noto"/>
              </a:defRPr>
            </a:pPr>
            <a:r>
              <a:t>BERT trains like a blank filling quiz.</a:t>
            </a:r>
          </a:p>
          <a:p>
            <a:pPr>
              <a:defRPr>
                <a:latin typeface="noto"/>
                <a:ea typeface="noto"/>
                <a:cs typeface="noto"/>
                <a:sym typeface="noto"/>
              </a:defRPr>
            </a:pPr>
            <a:r>
              <a:t>BERT</a:t>
            </a:r>
            <a:r>
              <a:rPr>
                <a:latin typeface="+mj-lt"/>
                <a:ea typeface="+mj-ea"/>
                <a:cs typeface="+mj-cs"/>
                <a:sym typeface="Arial"/>
              </a:rPr>
              <a:t>의 영리한 언어 모델링 작업은 입력에서 단어의 </a:t>
            </a:r>
            <a:r>
              <a:t>15%</a:t>
            </a:r>
            <a:r>
              <a:rPr>
                <a:latin typeface="+mj-lt"/>
                <a:ea typeface="+mj-ea"/>
                <a:cs typeface="+mj-cs"/>
                <a:sym typeface="Arial"/>
              </a:rPr>
              <a:t>를 마스크하고 모델에 누락된 단어를 예측하도록 요청한다</a:t>
            </a:r>
            <a:r>
              <a:t>.</a:t>
            </a:r>
          </a:p>
          <a:p>
            <a:pPr>
              <a:defRPr>
                <a:solidFill>
                  <a:srgbClr val="999999"/>
                </a:solidFill>
                <a:latin typeface="+mn-lt"/>
                <a:ea typeface="+mn-ea"/>
                <a:cs typeface="+mn-cs"/>
                <a:sym typeface="Helvetica"/>
              </a:defRPr>
            </a:pPr>
            <a:r>
              <a:t>BERT's clever language modeling task masks 15% of words in the input and asks the model to predict the missing word.</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6" name="Shape 346"/>
          <p:cNvSpPr/>
          <p:nvPr>
            <p:ph type="sldImg"/>
          </p:nvPr>
        </p:nvSpPr>
        <p:spPr>
          <a:prstGeom prst="rect">
            <a:avLst/>
          </a:prstGeom>
        </p:spPr>
        <p:txBody>
          <a:bodyPr/>
          <a:lstStyle/>
          <a:p>
            <a:pPr/>
          </a:p>
        </p:txBody>
      </p:sp>
      <p:sp>
        <p:nvSpPr>
          <p:cNvPr id="347" name="Shape 347"/>
          <p:cNvSpPr/>
          <p:nvPr>
            <p:ph type="body" sz="quarter" idx="1"/>
          </p:nvPr>
        </p:nvSpPr>
        <p:spPr>
          <a:prstGeom prst="rect">
            <a:avLst/>
          </a:prstGeom>
        </p:spPr>
        <p:txBody>
          <a:bodyPr/>
          <a:lstStyle/>
          <a:p>
            <a:pPr>
              <a:defRPr>
                <a:solidFill>
                  <a:srgbClr val="999999"/>
                </a:solidFill>
                <a:latin typeface="+mn-lt"/>
                <a:ea typeface="+mn-ea"/>
                <a:cs typeface="+mn-cs"/>
                <a:sym typeface="Helvetica"/>
              </a:defRPr>
            </a:pPr>
            <a:r>
              <a:t>The two steps of how BERT is developed. You can download the model pre-trained in step 1 (trained on un-annotated data), and only worry about fine-tuning it for step 2</a:t>
            </a:r>
          </a:p>
          <a:p>
            <a:pPr/>
            <a:r>
              <a:t>BERT</a:t>
            </a:r>
            <a:r>
              <a:t>가 개발되는 방법의 두 단계입니다</a:t>
            </a:r>
            <a:r>
              <a:t>. 1</a:t>
            </a:r>
            <a:r>
              <a:t>단계에서 사전 교육한 모델</a:t>
            </a:r>
            <a:r>
              <a:t>(</a:t>
            </a:r>
            <a:r>
              <a:t>주석 없는 데이터에 대해 교육됨</a:t>
            </a:r>
            <a:r>
              <a:t>)</a:t>
            </a:r>
            <a:r>
              <a:t>을 다운로드하고 </a:t>
            </a:r>
            <a:r>
              <a:t>2</a:t>
            </a:r>
            <a:r>
              <a:t>단계에서는 미세 조정만 할 수 있습니다</a:t>
            </a:r>
            <a:r>
              <a:t>.</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1" name="Shape 351"/>
          <p:cNvSpPr/>
          <p:nvPr>
            <p:ph type="sldImg"/>
          </p:nvPr>
        </p:nvSpPr>
        <p:spPr>
          <a:prstGeom prst="rect">
            <a:avLst/>
          </a:prstGeom>
        </p:spPr>
        <p:txBody>
          <a:bodyPr/>
          <a:lstStyle/>
          <a:p>
            <a:pPr/>
          </a:p>
        </p:txBody>
      </p:sp>
      <p:sp>
        <p:nvSpPr>
          <p:cNvPr id="352" name="Shape 352"/>
          <p:cNvSpPr/>
          <p:nvPr>
            <p:ph type="body" sz="quarter" idx="1"/>
          </p:nvPr>
        </p:nvSpPr>
        <p:spPr>
          <a:prstGeom prst="rect">
            <a:avLst/>
          </a:prstGeom>
        </p:spPr>
        <p:txBody>
          <a:bodyPr/>
          <a:lstStyle/>
          <a:p>
            <a:pPr/>
            <a:r>
              <a:t>BERT</a:t>
            </a:r>
            <a:r>
              <a:t> 는 매우 강력한 모델로</a:t>
            </a:r>
            <a:r>
              <a:t>, </a:t>
            </a:r>
            <a:r>
              <a:t>대가족을 이룹니다</a:t>
            </a:r>
            <a:r>
              <a:t>.</a:t>
            </a:r>
          </a:p>
          <a:p>
            <a:pPr>
              <a:defRPr>
                <a:latin typeface="noto"/>
                <a:ea typeface="noto"/>
                <a:cs typeface="noto"/>
                <a:sym typeface="noto"/>
              </a:defRPr>
            </a:pPr>
            <a:r>
              <a:t>BERT is a very powerful model, making up a large family.</a:t>
            </a:r>
          </a:p>
          <a:p>
            <a:pPr/>
          </a:p>
          <a:p>
            <a:pPr/>
            <a:r>
              <a:t>BERT </a:t>
            </a:r>
            <a:r>
              <a:t>를 경량화한 </a:t>
            </a:r>
            <a:r>
              <a:t>ALBERT </a:t>
            </a:r>
            <a:r>
              <a:t>및 </a:t>
            </a:r>
            <a:r>
              <a:t>DistilBERT, </a:t>
            </a:r>
            <a:r>
              <a:t>널리 쓰이는 </a:t>
            </a:r>
            <a:r>
              <a:t>RoBERTa,</a:t>
            </a:r>
          </a:p>
          <a:p>
            <a:pPr/>
            <a:r>
              <a:t>Crosslingual </a:t>
            </a:r>
            <a:r>
              <a:t>을 지원하는 </a:t>
            </a:r>
            <a:r>
              <a:t>XLM </a:t>
            </a:r>
            <a:r>
              <a:t>이 대표적인 </a:t>
            </a:r>
            <a:r>
              <a:t>BERT </a:t>
            </a:r>
            <a:r>
              <a:t>의 자손이며</a:t>
            </a:r>
          </a:p>
          <a:p>
            <a:pPr/>
            <a:r>
              <a:t>GPT </a:t>
            </a:r>
            <a:r>
              <a:t>는 </a:t>
            </a:r>
            <a:r>
              <a:t>transformer </a:t>
            </a:r>
            <a:r>
              <a:t>의 </a:t>
            </a:r>
            <a:r>
              <a:t>decoder </a:t>
            </a:r>
            <a:r>
              <a:t>를 이용하였기에 </a:t>
            </a:r>
            <a:r>
              <a:t>BERT </a:t>
            </a:r>
            <a:r>
              <a:t>의 형제입니다</a:t>
            </a:r>
            <a:r>
              <a:t>.</a:t>
            </a:r>
          </a:p>
          <a:p>
            <a:pPr>
              <a:defRPr>
                <a:latin typeface="noto"/>
                <a:ea typeface="noto"/>
                <a:cs typeface="noto"/>
                <a:sym typeface="noto"/>
              </a:defRPr>
            </a:pPr>
            <a:r>
              <a:t>ALBERT and DistilBERT, the</a:t>
            </a:r>
            <a:r>
              <a:t> </a:t>
            </a:r>
            <a:r>
              <a:t>lighten</a:t>
            </a:r>
            <a:r>
              <a:t> </a:t>
            </a:r>
            <a:r>
              <a:t>model</a:t>
            </a:r>
            <a:r>
              <a:t> </a:t>
            </a:r>
            <a:r>
              <a:t>of BERT,</a:t>
            </a:r>
          </a:p>
          <a:p>
            <a:pPr>
              <a:defRPr>
                <a:latin typeface="noto"/>
                <a:ea typeface="noto"/>
                <a:cs typeface="noto"/>
                <a:sym typeface="noto"/>
              </a:defRPr>
            </a:pPr>
            <a:r>
              <a:t>widely used RoBERTa,</a:t>
            </a:r>
            <a:br/>
            <a:r>
              <a:rPr>
                <a:latin typeface="+mj-lt"/>
                <a:ea typeface="+mj-ea"/>
                <a:cs typeface="+mj-cs"/>
                <a:sym typeface="Arial"/>
              </a:rPr>
              <a:t>XLM, the </a:t>
            </a:r>
            <a:r>
              <a:t>crosslingual model are descendant of BERT,</a:t>
            </a:r>
            <a:br/>
            <a:r>
              <a:t>GPT is BERT's brother because it used transformer's decoder.</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4" name="Shape 384"/>
          <p:cNvSpPr/>
          <p:nvPr>
            <p:ph type="sldImg"/>
          </p:nvPr>
        </p:nvSpPr>
        <p:spPr>
          <a:prstGeom prst="rect">
            <a:avLst/>
          </a:prstGeom>
        </p:spPr>
        <p:txBody>
          <a:bodyPr/>
          <a:lstStyle/>
          <a:p>
            <a:pPr/>
          </a:p>
        </p:txBody>
      </p:sp>
      <p:sp>
        <p:nvSpPr>
          <p:cNvPr id="385" name="Shape 385"/>
          <p:cNvSpPr/>
          <p:nvPr>
            <p:ph type="body" sz="quarter" idx="1"/>
          </p:nvPr>
        </p:nvSpPr>
        <p:spPr>
          <a:prstGeom prst="rect">
            <a:avLst/>
          </a:prstGeom>
        </p:spPr>
        <p:txBody>
          <a:bodyPr/>
          <a:lstStyle/>
          <a:p>
            <a:pPr>
              <a:defRPr sz="1200">
                <a:latin typeface="Malgun Gothic"/>
                <a:ea typeface="Malgun Gothic"/>
                <a:cs typeface="Malgun Gothic"/>
                <a:sym typeface="Malgun Gothic"/>
              </a:defRPr>
            </a:pPr>
            <a:r>
              <a:t>• 두 언어의 문법 규칙(Rule)을 기반으로 개발. </a:t>
            </a:r>
          </a:p>
          <a:p>
            <a:pPr>
              <a:defRPr sz="1200">
                <a:latin typeface="Malgun Gothic"/>
                <a:ea typeface="Malgun Gothic"/>
                <a:cs typeface="Malgun Gothic"/>
                <a:sym typeface="Malgun Gothic"/>
              </a:defRPr>
            </a:pPr>
            <a:r>
              <a:t>• 문법 규칙(Rule) 추출의 어려움 </a:t>
            </a:r>
          </a:p>
          <a:p>
            <a:pPr marL="120315" indent="-120315">
              <a:buSzPct val="100000"/>
              <a:buChar char="•"/>
              <a:defRPr sz="1200">
                <a:latin typeface="Malgun Gothic"/>
                <a:ea typeface="Malgun Gothic"/>
                <a:cs typeface="Malgun Gothic"/>
                <a:sym typeface="Malgun Gothic"/>
              </a:defRPr>
            </a:pPr>
            <a:r>
              <a:t>번역 언어 확장의 어려움</a:t>
            </a:r>
          </a:p>
          <a:p>
            <a:pPr marL="120315" indent="-120315">
              <a:buSzPct val="100000"/>
              <a:buChar char="•"/>
              <a:defRPr sz="1200">
                <a:latin typeface="Malgun Gothic"/>
                <a:ea typeface="Malgun Gothic"/>
                <a:cs typeface="Malgun Gothic"/>
                <a:sym typeface="Malgun Gothic"/>
              </a:defRPr>
            </a:pPr>
            <a:r>
              <a:t>Developed on the basis of grammar rules in both languages. </a:t>
            </a:r>
          </a:p>
          <a:p>
            <a:pPr marL="120315" indent="-120315">
              <a:buSzPct val="100000"/>
              <a:buChar char="•"/>
              <a:defRPr sz="1200">
                <a:latin typeface="Malgun Gothic"/>
                <a:ea typeface="Malgun Gothic"/>
                <a:cs typeface="Malgun Gothic"/>
                <a:sym typeface="Malgun Gothic"/>
              </a:defRPr>
            </a:pPr>
            <a:r>
              <a:t>Difficulty in extracting grammatical rules </a:t>
            </a:r>
          </a:p>
          <a:p>
            <a:pPr marL="120315" indent="-120315">
              <a:buSzPct val="100000"/>
              <a:buChar char="•"/>
              <a:defRPr sz="1200">
                <a:latin typeface="Malgun Gothic"/>
                <a:ea typeface="Malgun Gothic"/>
                <a:cs typeface="Malgun Gothic"/>
                <a:sym typeface="Malgun Gothic"/>
              </a:defRPr>
            </a:pPr>
            <a:r>
              <a:t>Difficulty in expanding the translation language</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5" name="Shape 395"/>
          <p:cNvSpPr/>
          <p:nvPr>
            <p:ph type="sldImg"/>
          </p:nvPr>
        </p:nvSpPr>
        <p:spPr>
          <a:prstGeom prst="rect">
            <a:avLst/>
          </a:prstGeom>
        </p:spPr>
        <p:txBody>
          <a:bodyPr/>
          <a:lstStyle/>
          <a:p>
            <a:pPr/>
          </a:p>
        </p:txBody>
      </p:sp>
      <p:sp>
        <p:nvSpPr>
          <p:cNvPr id="396" name="Shape 396"/>
          <p:cNvSpPr/>
          <p:nvPr>
            <p:ph type="body" sz="quarter" idx="1"/>
          </p:nvPr>
        </p:nvSpPr>
        <p:spPr>
          <a:prstGeom prst="rect">
            <a:avLst/>
          </a:prstGeom>
        </p:spPr>
        <p:txBody>
          <a:bodyPr/>
          <a:lstStyle/>
          <a:p>
            <a:pPr>
              <a:defRPr sz="1200">
                <a:latin typeface="Malgun Gothic"/>
                <a:ea typeface="Malgun Gothic"/>
                <a:cs typeface="Malgun Gothic"/>
                <a:sym typeface="Malgun Gothic"/>
              </a:defRPr>
            </a:pPr>
            <a:r>
              <a:t>통계 정보를 바탕으로 번역을 수행 </a:t>
            </a:r>
          </a:p>
          <a:p>
            <a:pPr>
              <a:defRPr sz="1200">
                <a:latin typeface="Malgun Gothic"/>
                <a:ea typeface="Malgun Gothic"/>
                <a:cs typeface="Malgun Gothic"/>
                <a:sym typeface="Malgun Gothic"/>
              </a:defRPr>
            </a:pPr>
          </a:p>
          <a:p>
            <a:pPr>
              <a:defRPr sz="1200">
                <a:latin typeface="Malgun Gothic"/>
                <a:ea typeface="Malgun Gothic"/>
                <a:cs typeface="Malgun Gothic"/>
                <a:sym typeface="Malgun Gothic"/>
              </a:defRPr>
            </a:pPr>
            <a:r>
              <a:t>한국어 입력 문장이 들어오면, 각 단어가 어떤 영어 단어로 번역될 확률이 얼마인지 데이터 테이블에서 읽어와 가장 확률 높은 단어를 찾는 방식</a:t>
            </a:r>
          </a:p>
          <a:p>
            <a:pPr>
              <a:defRPr sz="1200">
                <a:latin typeface="Malgun Gothic"/>
                <a:ea typeface="Malgun Gothic"/>
                <a:cs typeface="Malgun Gothic"/>
                <a:sym typeface="Malgun Gothic"/>
              </a:defRPr>
            </a:pPr>
          </a:p>
          <a:p>
            <a:pPr>
              <a:defRPr sz="1200">
                <a:latin typeface="Malgun Gothic"/>
                <a:ea typeface="Malgun Gothic"/>
                <a:cs typeface="Malgun Gothic"/>
                <a:sym typeface="Malgun Gothic"/>
              </a:defRPr>
            </a:pPr>
            <a:r>
              <a:t>어쩌고 저쩌고…</a:t>
            </a:r>
          </a:p>
          <a:p>
            <a:pPr>
              <a:defRPr sz="1200">
                <a:latin typeface="Malgun Gothic"/>
                <a:ea typeface="Malgun Gothic"/>
                <a:cs typeface="Malgun Gothic"/>
                <a:sym typeface="Malgun Gothic"/>
              </a:defRPr>
            </a:pPr>
          </a:p>
          <a:p>
            <a:pPr>
              <a:defRPr sz="1200">
                <a:latin typeface="Malgun Gothic"/>
                <a:ea typeface="Malgun Gothic"/>
                <a:cs typeface="Malgun Gothic"/>
                <a:sym typeface="Malgun Gothic"/>
              </a:defRPr>
            </a:pPr>
            <a:r>
              <a:t>입력 문장의 일부분 (Word or Phrase) 을 이용해 번역</a:t>
            </a:r>
          </a:p>
          <a:p>
            <a:pPr>
              <a:defRPr sz="1200">
                <a:latin typeface="Malgun Gothic"/>
                <a:ea typeface="Malgun Gothic"/>
                <a:cs typeface="Malgun Gothic"/>
                <a:sym typeface="Malgun Gothic"/>
              </a:defRPr>
            </a:pPr>
            <a:r>
              <a:t>번역 사전을 이용하여 확률 기반 번역</a:t>
            </a:r>
          </a:p>
          <a:p>
            <a:pPr>
              <a:defRPr sz="1200">
                <a:latin typeface="Malgun Gothic"/>
                <a:ea typeface="Malgun Gothic"/>
                <a:cs typeface="Malgun Gothic"/>
                <a:sym typeface="Malgun Gothic"/>
              </a:defRPr>
            </a:pPr>
            <a:r>
              <a:t>어순이 같은 언어</a:t>
            </a:r>
          </a:p>
          <a:p>
            <a:pPr>
              <a:defRPr sz="1200">
                <a:latin typeface="Malgun Gothic"/>
                <a:ea typeface="Malgun Gothic"/>
                <a:cs typeface="Malgun Gothic"/>
                <a:sym typeface="Malgun Gothic"/>
              </a:defRPr>
            </a:pPr>
            <a:r>
              <a:t>Translate using Word or Phrase</a:t>
            </a:r>
          </a:p>
          <a:p>
            <a:pPr>
              <a:defRPr sz="1200">
                <a:latin typeface="Malgun Gothic"/>
                <a:ea typeface="Malgun Gothic"/>
                <a:cs typeface="Malgun Gothic"/>
                <a:sym typeface="Malgun Gothic"/>
              </a:defRPr>
            </a:pPr>
            <a:r>
              <a:t>Statistical translation using a dictionary</a:t>
            </a:r>
          </a:p>
          <a:p>
            <a:pPr>
              <a:defRPr sz="1200">
                <a:latin typeface="Malgun Gothic"/>
                <a:ea typeface="Malgun Gothic"/>
                <a:cs typeface="Malgun Gothic"/>
                <a:sym typeface="Malgun Gothic"/>
              </a:defRPr>
            </a:pPr>
            <a:r>
              <a:t>a word order-like language</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2" name="Shape 402"/>
          <p:cNvSpPr/>
          <p:nvPr>
            <p:ph type="sldImg"/>
          </p:nvPr>
        </p:nvSpPr>
        <p:spPr>
          <a:prstGeom prst="rect">
            <a:avLst/>
          </a:prstGeom>
        </p:spPr>
        <p:txBody>
          <a:bodyPr/>
          <a:lstStyle/>
          <a:p>
            <a:pPr/>
          </a:p>
        </p:txBody>
      </p:sp>
      <p:sp>
        <p:nvSpPr>
          <p:cNvPr id="403" name="Shape 403"/>
          <p:cNvSpPr/>
          <p:nvPr>
            <p:ph type="body" sz="quarter" idx="1"/>
          </p:nvPr>
        </p:nvSpPr>
        <p:spPr>
          <a:prstGeom prst="rect">
            <a:avLst/>
          </a:prstGeom>
        </p:spPr>
        <p:txBody>
          <a:bodyPr/>
          <a:lstStyle>
            <a:lvl1pPr indent="228600"/>
          </a:lstStyle>
          <a:p>
            <a:pPr/>
            <a:r>
              <a:t>Translate sentence by sentence -&gt; can translate in context</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9" name="Shape 419"/>
          <p:cNvSpPr/>
          <p:nvPr>
            <p:ph type="sldImg"/>
          </p:nvPr>
        </p:nvSpPr>
        <p:spPr>
          <a:prstGeom prst="rect">
            <a:avLst/>
          </a:prstGeom>
        </p:spPr>
        <p:txBody>
          <a:bodyPr/>
          <a:lstStyle/>
          <a:p>
            <a:pPr/>
          </a:p>
        </p:txBody>
      </p:sp>
      <p:sp>
        <p:nvSpPr>
          <p:cNvPr id="420" name="Shape 420"/>
          <p:cNvSpPr/>
          <p:nvPr>
            <p:ph type="body" sz="quarter" idx="1"/>
          </p:nvPr>
        </p:nvSpPr>
        <p:spPr>
          <a:prstGeom prst="rect">
            <a:avLst/>
          </a:prstGeom>
        </p:spPr>
        <p:txBody>
          <a:bodyPr/>
          <a:lstStyle/>
          <a:p>
            <a:pPr>
              <a:defRPr sz="1200">
                <a:latin typeface="Malgun Gothic"/>
                <a:ea typeface="Malgun Gothic"/>
                <a:cs typeface="Malgun Gothic"/>
                <a:sym typeface="Malgun Gothic"/>
              </a:defRPr>
            </a:pPr>
            <a:r>
              <a:t>From Get Raw Dataset to Training Model, this is a common step for all deep learning research as well as Neural machine translation.</a:t>
            </a:r>
          </a:p>
          <a:p>
            <a:pPr>
              <a:defRPr sz="1200">
                <a:latin typeface="Malgun Gothic"/>
                <a:ea typeface="Malgun Gothic"/>
                <a:cs typeface="Malgun Gothic"/>
                <a:sym typeface="Malgun Gothic"/>
              </a:defRPr>
            </a:pPr>
          </a:p>
          <a:p>
            <a:pPr>
              <a:defRPr sz="1200">
                <a:latin typeface="Malgun Gothic"/>
                <a:ea typeface="Malgun Gothic"/>
                <a:cs typeface="Malgun Gothic"/>
                <a:sym typeface="Malgun Gothic"/>
              </a:defRPr>
            </a:pPr>
            <a:r>
              <a:t>First, prepare Raw Dataset.</a:t>
            </a:r>
          </a:p>
          <a:p>
            <a:pPr>
              <a:defRPr sz="1200">
                <a:latin typeface="Malgun Gothic"/>
                <a:ea typeface="Malgun Gothic"/>
                <a:cs typeface="Malgun Gothic"/>
                <a:sym typeface="Malgun Gothic"/>
              </a:defRPr>
            </a:pPr>
            <a:r>
              <a:t>I prepared a sentence pair dataset that translates Korean into English.</a:t>
            </a:r>
          </a:p>
          <a:p>
            <a:pPr>
              <a:defRPr sz="1200">
                <a:latin typeface="Malgun Gothic"/>
                <a:ea typeface="Malgun Gothic"/>
                <a:cs typeface="Malgun Gothic"/>
                <a:sym typeface="Malgun Gothic"/>
              </a:defRPr>
            </a:pPr>
          </a:p>
          <a:p>
            <a:pPr>
              <a:defRPr sz="1200">
                <a:latin typeface="Malgun Gothic"/>
                <a:ea typeface="Malgun Gothic"/>
                <a:cs typeface="Malgun Gothic"/>
                <a:sym typeface="Malgun Gothic"/>
              </a:defRPr>
            </a:pPr>
            <a:r>
              <a:t>Second, preprocess this Raw Dataset.</a:t>
            </a:r>
          </a:p>
          <a:p>
            <a:pPr>
              <a:defRPr sz="1200">
                <a:latin typeface="Malgun Gothic"/>
                <a:ea typeface="Malgun Gothic"/>
                <a:cs typeface="Malgun Gothic"/>
                <a:sym typeface="Malgun Gothic"/>
              </a:defRPr>
            </a:pPr>
            <a:r>
              <a:t>I don't train the translation model with original sentences.</a:t>
            </a:r>
          </a:p>
          <a:p>
            <a:pPr>
              <a:defRPr sz="1200">
                <a:latin typeface="Malgun Gothic"/>
                <a:ea typeface="Malgun Gothic"/>
                <a:cs typeface="Malgun Gothic"/>
                <a:sym typeface="Malgun Gothic"/>
              </a:defRPr>
            </a:pPr>
            <a:r>
              <a:t>Separate sentences into words or smaller units.</a:t>
            </a:r>
          </a:p>
          <a:p>
            <a:pPr>
              <a:defRPr sz="1200">
                <a:latin typeface="Malgun Gothic"/>
                <a:ea typeface="Malgun Gothic"/>
                <a:cs typeface="Malgun Gothic"/>
                <a:sym typeface="Malgun Gothic"/>
              </a:defRPr>
            </a:pPr>
          </a:p>
          <a:p>
            <a:pPr>
              <a:defRPr sz="1200">
                <a:latin typeface="Malgun Gothic"/>
                <a:ea typeface="Malgun Gothic"/>
                <a:cs typeface="Malgun Gothic"/>
                <a:sym typeface="Malgun Gothic"/>
              </a:defRPr>
            </a:pPr>
            <a:r>
              <a:t>Third, train the pre-processed data on the model.</a:t>
            </a:r>
          </a:p>
          <a:p>
            <a:pPr>
              <a:defRPr sz="1200">
                <a:latin typeface="Malgun Gothic"/>
                <a:ea typeface="Malgun Gothic"/>
                <a:cs typeface="Malgun Gothic"/>
                <a:sym typeface="Malgun Gothic"/>
              </a:defRPr>
            </a:pPr>
            <a:r>
              <a:t>This process involves selecting the right model and adjusting the hyperparameter of the model for better training.</a:t>
            </a:r>
          </a:p>
          <a:p>
            <a:pPr>
              <a:defRPr sz="1200">
                <a:latin typeface="Malgun Gothic"/>
                <a:ea typeface="Malgun Gothic"/>
                <a:cs typeface="Malgun Gothic"/>
                <a:sym typeface="Malgun Gothic"/>
              </a:defRPr>
            </a:pPr>
          </a:p>
          <a:p>
            <a:pPr>
              <a:defRPr sz="1200">
                <a:latin typeface="Malgun Gothic"/>
                <a:ea typeface="Malgun Gothic"/>
                <a:cs typeface="Malgun Gothic"/>
                <a:sym typeface="Malgun Gothic"/>
              </a:defRPr>
            </a:pPr>
            <a:r>
              <a:t>Lastly, evaluate whether the machine translation model translates correctly.</a:t>
            </a:r>
          </a:p>
          <a:p>
            <a:pPr>
              <a:defRPr sz="1200">
                <a:latin typeface="Malgun Gothic"/>
                <a:ea typeface="Malgun Gothic"/>
                <a:cs typeface="Malgun Gothic"/>
                <a:sym typeface="Malgun Gothic"/>
              </a:defRPr>
            </a:pPr>
            <a:r>
              <a:t>An evaluation can be done by a human or by using probability-based indicators.</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4" name="Shape 464"/>
          <p:cNvSpPr/>
          <p:nvPr>
            <p:ph type="sldImg"/>
          </p:nvPr>
        </p:nvSpPr>
        <p:spPr>
          <a:prstGeom prst="rect">
            <a:avLst/>
          </a:prstGeom>
        </p:spPr>
        <p:txBody>
          <a:bodyPr/>
          <a:lstStyle/>
          <a:p>
            <a:pPr/>
          </a:p>
        </p:txBody>
      </p:sp>
      <p:sp>
        <p:nvSpPr>
          <p:cNvPr id="465" name="Shape 465"/>
          <p:cNvSpPr/>
          <p:nvPr>
            <p:ph type="body" sz="quarter" idx="1"/>
          </p:nvPr>
        </p:nvSpPr>
        <p:spPr>
          <a:prstGeom prst="rect">
            <a:avLst/>
          </a:prstGeom>
        </p:spPr>
        <p:txBody>
          <a:bodyPr/>
          <a:lstStyle/>
          <a:p>
            <a:pPr>
              <a:defRPr sz="1200">
                <a:latin typeface="Malgun Gothic"/>
                <a:ea typeface="Malgun Gothic"/>
                <a:cs typeface="Malgun Gothic"/>
                <a:sym typeface="Malgun Gothic"/>
              </a:defRPr>
            </a:pPr>
            <a:r>
              <a:t>1. Preprocessing</a:t>
            </a:r>
          </a:p>
          <a:p>
            <a:pPr>
              <a:defRPr sz="1200">
                <a:latin typeface="Malgun Gothic"/>
                <a:ea typeface="Malgun Gothic"/>
                <a:cs typeface="Malgun Gothic"/>
                <a:sym typeface="Malgun Gothic"/>
              </a:defRPr>
            </a:pPr>
            <a:r>
              <a:t>Tokenize input sentences to each token.</a:t>
            </a:r>
          </a:p>
          <a:p>
            <a:pPr>
              <a:defRPr sz="1200">
                <a:latin typeface="Malgun Gothic"/>
                <a:ea typeface="Malgun Gothic"/>
                <a:cs typeface="Malgun Gothic"/>
                <a:sym typeface="Malgun Gothic"/>
              </a:defRPr>
            </a:pPr>
            <a:r>
              <a:t>Token can be a word or characters.</a:t>
            </a:r>
          </a:p>
          <a:p>
            <a:pPr>
              <a:defRPr sz="1200">
                <a:latin typeface="Malgun Gothic"/>
                <a:ea typeface="Malgun Gothic"/>
                <a:cs typeface="Malgun Gothic"/>
                <a:sym typeface="Malgun Gothic"/>
              </a:defRPr>
            </a:pPr>
          </a:p>
          <a:p>
            <a:pPr>
              <a:defRPr sz="1200">
                <a:latin typeface="Malgun Gothic"/>
                <a:ea typeface="Malgun Gothic"/>
                <a:cs typeface="Malgun Gothic"/>
                <a:sym typeface="Malgun Gothic"/>
              </a:defRPr>
            </a:pPr>
            <a:r>
              <a:t>2. Model Training.</a:t>
            </a:r>
          </a:p>
          <a:p>
            <a:pPr>
              <a:defRPr sz="1200">
                <a:latin typeface="Malgun Gothic"/>
                <a:ea typeface="Malgun Gothic"/>
                <a:cs typeface="Malgun Gothic"/>
                <a:sym typeface="Malgun Gothic"/>
              </a:defRPr>
            </a:pPr>
            <a:r>
              <a:t>Explore how to improve model training speed and quality of training</a:t>
            </a:r>
          </a:p>
          <a:p>
            <a:pPr>
              <a:defRPr sz="1200">
                <a:latin typeface="Malgun Gothic"/>
                <a:ea typeface="Malgun Gothic"/>
                <a:cs typeface="Malgun Gothic"/>
                <a:sym typeface="Malgun Gothic"/>
              </a:defRPr>
            </a:pPr>
            <a:r>
              <a:t>The ultimate goal is model optimization.</a:t>
            </a:r>
          </a:p>
          <a:p>
            <a:pPr>
              <a:defRPr sz="1200">
                <a:latin typeface="Malgun Gothic"/>
                <a:ea typeface="Malgun Gothic"/>
                <a:cs typeface="Malgun Gothic"/>
                <a:sym typeface="Malgun Gothic"/>
              </a:defRPr>
            </a:pPr>
          </a:p>
          <a:p>
            <a:pPr>
              <a:defRPr sz="1200">
                <a:latin typeface="Malgun Gothic"/>
                <a:ea typeface="Malgun Gothic"/>
                <a:cs typeface="Malgun Gothic"/>
                <a:sym typeface="Malgun Gothic"/>
              </a:defRPr>
            </a:pPr>
            <a:r>
              <a:t>3. Inference Speed Optimization</a:t>
            </a:r>
          </a:p>
          <a:p>
            <a:pPr>
              <a:defRPr sz="1200">
                <a:latin typeface="Malgun Gothic"/>
                <a:ea typeface="Malgun Gothic"/>
                <a:cs typeface="Malgun Gothic"/>
                <a:sym typeface="Malgun Gothic"/>
              </a:defRPr>
            </a:pPr>
            <a:r>
              <a:t>Improves the translation speed of the model.</a:t>
            </a:r>
          </a:p>
          <a:p>
            <a:pPr>
              <a:defRPr sz="1200">
                <a:latin typeface="Malgun Gothic"/>
                <a:ea typeface="Malgun Gothic"/>
                <a:cs typeface="Malgun Gothic"/>
                <a:sym typeface="Malgun Gothic"/>
              </a:defRPr>
            </a:pPr>
            <a:r>
              <a:t>To do this, reduce the model size and make it lighter so that it works on OnDevice.</a:t>
            </a:r>
          </a:p>
          <a:p>
            <a:pPr>
              <a:defRPr sz="1200">
                <a:latin typeface="Malgun Gothic"/>
                <a:ea typeface="Malgun Gothic"/>
                <a:cs typeface="Malgun Gothic"/>
                <a:sym typeface="Malgun Gothic"/>
              </a:defRPr>
            </a:pPr>
          </a:p>
          <a:p>
            <a:pPr>
              <a:defRPr sz="1200">
                <a:latin typeface="Malgun Gothic"/>
                <a:ea typeface="Malgun Gothic"/>
                <a:cs typeface="Malgun Gothic"/>
                <a:sym typeface="Malgun Gothic"/>
              </a:defRPr>
            </a:pPr>
            <a:r>
              <a:t>In my opinion, this is the most difficult step.</a:t>
            </a:r>
          </a:p>
          <a:p>
            <a:pPr>
              <a:defRPr sz="1200">
                <a:latin typeface="Malgun Gothic"/>
                <a:ea typeface="Malgun Gothic"/>
                <a:cs typeface="Malgun Gothic"/>
                <a:sym typeface="Malgun Gothic"/>
              </a:defRPr>
            </a:pPr>
            <a:r>
              <a:t>You can compress and tune the model structure (algorithm).</a:t>
            </a:r>
          </a:p>
          <a:p>
            <a:pPr>
              <a:defRPr sz="1200">
                <a:latin typeface="Malgun Gothic"/>
                <a:ea typeface="Malgun Gothic"/>
                <a:cs typeface="Malgun Gothic"/>
                <a:sym typeface="Malgun Gothic"/>
              </a:defRPr>
            </a:pPr>
            <a:r>
              <a:t>You can also reduce or share model parameters.</a:t>
            </a:r>
          </a:p>
          <a:p>
            <a:pPr>
              <a:defRPr sz="1200">
                <a:latin typeface="Malgun Gothic"/>
                <a:ea typeface="Malgun Gothic"/>
                <a:cs typeface="Malgun Gothic"/>
                <a:sym typeface="Malgun Gothic"/>
              </a:defRPr>
            </a:pPr>
            <a:r>
              <a:t>However, translation performance may be somewhat degraded. </a:t>
            </a:r>
          </a:p>
          <a:p>
            <a:pPr>
              <a:defRPr sz="1200">
                <a:latin typeface="Malgun Gothic"/>
                <a:ea typeface="Malgun Gothic"/>
                <a:cs typeface="Malgun Gothic"/>
                <a:sym typeface="Malgun Gothic"/>
              </a:defRPr>
            </a:pPr>
            <a:r>
              <a:t>They tend to trade-off translation performance and speed.</a:t>
            </a:r>
          </a:p>
          <a:p>
            <a:pPr>
              <a:defRPr sz="1200">
                <a:latin typeface="Malgun Gothic"/>
                <a:ea typeface="Malgun Gothic"/>
                <a:cs typeface="Malgun Gothic"/>
                <a:sym typeface="Malgun Gothic"/>
              </a:defRPr>
            </a:pPr>
            <a:r>
              <a:t>The researchers who can do this are very high-level researchers and are difficult to employ.</a:t>
            </a:r>
          </a:p>
          <a:p>
            <a:pPr>
              <a:defRPr sz="1200">
                <a:latin typeface="Malgun Gothic"/>
                <a:ea typeface="Malgun Gothic"/>
                <a:cs typeface="Malgun Gothic"/>
                <a:sym typeface="Malgun Gothic"/>
              </a:defRPr>
            </a:pPr>
          </a:p>
          <a:p>
            <a:pPr>
              <a:defRPr sz="1200">
                <a:latin typeface="Malgun Gothic"/>
                <a:ea typeface="Malgun Gothic"/>
                <a:cs typeface="Malgun Gothic"/>
                <a:sym typeface="Malgun Gothic"/>
              </a:defRPr>
            </a:pPr>
            <a:r>
              <a:t>4. Performance Optimization</a:t>
            </a:r>
          </a:p>
          <a:p>
            <a:pPr>
              <a:defRPr sz="1200">
                <a:latin typeface="Malgun Gothic"/>
                <a:ea typeface="Malgun Gothic"/>
                <a:cs typeface="Malgun Gothic"/>
                <a:sym typeface="Malgun Gothic"/>
              </a:defRPr>
            </a:pPr>
            <a:r>
              <a:t>It’s for translation quality evaluation and performance measurement of the model.</a:t>
            </a:r>
          </a:p>
          <a:p>
            <a:pPr>
              <a:defRPr sz="1200">
                <a:latin typeface="Malgun Gothic"/>
                <a:ea typeface="Malgun Gothic"/>
                <a:cs typeface="Malgun Gothic"/>
                <a:sym typeface="Malgun Gothic"/>
              </a:defRPr>
            </a:pPr>
            <a:r>
              <a:t>Compare the results of the translation model with the actual correct answer.</a:t>
            </a:r>
          </a:p>
          <a:p>
            <a:pPr>
              <a:defRPr sz="1200">
                <a:latin typeface="Malgun Gothic"/>
                <a:ea typeface="Malgun Gothic"/>
                <a:cs typeface="Malgun Gothic"/>
                <a:sym typeface="Malgun Gothic"/>
              </a:defRPr>
            </a:pPr>
            <a:r>
              <a:t>To do this, research Quality Estimation metrics.</a:t>
            </a:r>
          </a:p>
          <a:p>
            <a:pPr>
              <a:defRPr sz="1200">
                <a:latin typeface="Malgun Gothic"/>
                <a:ea typeface="Malgun Gothic"/>
                <a:cs typeface="Malgun Gothic"/>
                <a:sym typeface="Malgun Gothic"/>
              </a:defRPr>
            </a:pPr>
            <a:r>
              <a:t>and Study how to progress faster and more reliable Human Evaluation.</a:t>
            </a:r>
          </a:p>
          <a:p>
            <a:pPr lvl="1" indent="457200">
              <a:defRPr sz="1200">
                <a:latin typeface="Malgun Gothic"/>
                <a:ea typeface="Malgun Gothic"/>
                <a:cs typeface="Malgun Gothic"/>
                <a:sym typeface="Malgun Gothic"/>
              </a:defRPr>
            </a:pPr>
            <a:r>
              <a:t>	</a:t>
            </a:r>
          </a:p>
          <a:p>
            <a:pPr>
              <a:defRPr sz="1200">
                <a:latin typeface="Malgun Gothic"/>
                <a:ea typeface="Malgun Gothic"/>
                <a:cs typeface="Malgun Gothic"/>
                <a:sym typeface="Malgun Gothic"/>
              </a:defRPr>
            </a:p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9" name="Shape 469"/>
          <p:cNvSpPr/>
          <p:nvPr>
            <p:ph type="sldImg"/>
          </p:nvPr>
        </p:nvSpPr>
        <p:spPr>
          <a:prstGeom prst="rect">
            <a:avLst/>
          </a:prstGeom>
        </p:spPr>
        <p:txBody>
          <a:bodyPr/>
          <a:lstStyle/>
          <a:p>
            <a:pPr/>
          </a:p>
        </p:txBody>
      </p:sp>
      <p:sp>
        <p:nvSpPr>
          <p:cNvPr id="470" name="Shape 470"/>
          <p:cNvSpPr/>
          <p:nvPr>
            <p:ph type="body" sz="quarter" idx="1"/>
          </p:nvPr>
        </p:nvSpPr>
        <p:spPr>
          <a:prstGeom prst="rect">
            <a:avLst/>
          </a:prstGeom>
        </p:spPr>
        <p:txBody>
          <a:bodyPr/>
          <a:lstStyle/>
          <a:p>
            <a:pPr indent="228600">
              <a:defRPr sz="1200">
                <a:latin typeface="Malgun Gothic"/>
                <a:ea typeface="Malgun Gothic"/>
                <a:cs typeface="Malgun Gothic"/>
                <a:sym typeface="Malgun Gothic"/>
              </a:defRPr>
            </a:pPr>
            <a:r>
              <a:t>문장을 </a:t>
            </a:r>
            <a:r>
              <a:t>word </a:t>
            </a:r>
            <a:r>
              <a:t>또는 </a:t>
            </a:r>
            <a:r>
              <a:t>token </a:t>
            </a:r>
            <a:r>
              <a:t>단위로 </a:t>
            </a:r>
            <a:r>
              <a:t>split.</a:t>
            </a:r>
          </a:p>
          <a:p>
            <a:pPr indent="228600">
              <a:defRPr sz="1200">
                <a:latin typeface="Malgun Gothic"/>
                <a:ea typeface="Malgun Gothic"/>
                <a:cs typeface="Malgun Gothic"/>
                <a:sym typeface="Malgun Gothic"/>
              </a:defRPr>
            </a:pPr>
          </a:p>
          <a:p>
            <a:pPr indent="228600">
              <a:defRPr sz="1200">
                <a:latin typeface="Malgun Gothic"/>
                <a:ea typeface="Malgun Gothic"/>
                <a:cs typeface="Malgun Gothic"/>
                <a:sym typeface="Malgun Gothic"/>
              </a:defRPr>
            </a:pPr>
            <a:r>
              <a:t>Sentence piece</a:t>
            </a:r>
            <a:r>
              <a:t> </a:t>
            </a:r>
            <a:r>
              <a:t>를 더 추천함</a:t>
            </a:r>
            <a:r>
              <a:t>.</a:t>
            </a:r>
          </a:p>
          <a:p>
            <a:pPr indent="228600">
              <a:defRPr sz="1200">
                <a:latin typeface="Malgun Gothic"/>
                <a:ea typeface="Malgun Gothic"/>
                <a:cs typeface="Malgun Gothic"/>
                <a:sym typeface="Malgun Gothic"/>
              </a:defRPr>
            </a:pPr>
          </a:p>
          <a:p>
            <a:pPr indent="228600">
              <a:defRPr sz="1200">
                <a:latin typeface="noto"/>
                <a:ea typeface="noto"/>
                <a:cs typeface="noto"/>
                <a:sym typeface="noto"/>
              </a:defRPr>
            </a:pPr>
            <a:r>
              <a:t>Find the most consecutive pairs of characters and merge them into one character</a:t>
            </a:r>
            <a:endParaRPr>
              <a:latin typeface="Malgun Gothic"/>
              <a:ea typeface="Malgun Gothic"/>
              <a:cs typeface="Malgun Gothic"/>
              <a:sym typeface="Malgun Gothic"/>
            </a:endParaRPr>
          </a:p>
          <a:p>
            <a:pPr indent="228600">
              <a:defRPr sz="1200">
                <a:latin typeface="Malgun Gothic"/>
                <a:ea typeface="Malgun Gothic"/>
                <a:cs typeface="Malgun Gothic"/>
                <a:sym typeface="Malgun Gothic"/>
              </a:defRPr>
            </a:pPr>
            <a:r>
              <a:t>연속적으로 가장 많이 등장한 글자의 쌍을 찾아서 하나의 글자로 병합</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6" name="Shape 476"/>
          <p:cNvSpPr/>
          <p:nvPr>
            <p:ph type="sldImg"/>
          </p:nvPr>
        </p:nvSpPr>
        <p:spPr>
          <a:prstGeom prst="rect">
            <a:avLst/>
          </a:prstGeom>
        </p:spPr>
        <p:txBody>
          <a:bodyPr/>
          <a:lstStyle/>
          <a:p>
            <a:pPr/>
          </a:p>
        </p:txBody>
      </p:sp>
      <p:sp>
        <p:nvSpPr>
          <p:cNvPr id="477" name="Shape 477"/>
          <p:cNvSpPr/>
          <p:nvPr>
            <p:ph type="body" sz="quarter" idx="1"/>
          </p:nvPr>
        </p:nvSpPr>
        <p:spPr>
          <a:prstGeom prst="rect">
            <a:avLst/>
          </a:prstGeom>
        </p:spPr>
        <p:txBody>
          <a:bodyPr/>
          <a:lstStyle/>
          <a:p>
            <a:pPr>
              <a:defRPr sz="1200">
                <a:latin typeface="Malgun Gothic"/>
                <a:ea typeface="Malgun Gothic"/>
                <a:cs typeface="Malgun Gothic"/>
                <a:sym typeface="Malgun Gothic"/>
              </a:defRPr>
            </a:pPr>
            <a:r>
              <a:t>Dataset – Data Augmentation</a:t>
            </a:r>
          </a:p>
          <a:p>
            <a:pPr>
              <a:defRPr sz="1200">
                <a:latin typeface="Malgun Gothic"/>
                <a:ea typeface="Malgun Gothic"/>
                <a:cs typeface="Malgun Gothic"/>
                <a:sym typeface="Malgun Gothic"/>
              </a:defRPr>
            </a:pPr>
          </a:p>
          <a:p>
            <a:pPr>
              <a:defRPr sz="1200">
                <a:latin typeface="Malgun Gothic"/>
                <a:ea typeface="Malgun Gothic"/>
                <a:cs typeface="Malgun Gothic"/>
                <a:sym typeface="Malgun Gothic"/>
              </a:defRPr>
            </a:pPr>
            <a:r>
              <a:t>Building method Bilingual dataset using monolingual dataset</a:t>
            </a:r>
          </a:p>
          <a:p>
            <a:pPr>
              <a:defRPr sz="1200">
                <a:latin typeface="Malgun Gothic"/>
                <a:ea typeface="Malgun Gothic"/>
                <a:cs typeface="Malgun Gothic"/>
                <a:sym typeface="Malgun Gothic"/>
              </a:defRPr>
            </a:pPr>
          </a:p>
          <a:p>
            <a:pPr>
              <a:defRPr sz="1200">
                <a:latin typeface="Malgun Gothic"/>
                <a:ea typeface="Malgun Gothic"/>
                <a:cs typeface="Malgun Gothic"/>
                <a:sym typeface="Malgun Gothic"/>
              </a:defRPr>
            </a:pPr>
            <a:r>
              <a:t>It generates artificial data by NMT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6" name="Shape 136"/>
          <p:cNvSpPr/>
          <p:nvPr>
            <p:ph type="sldImg"/>
          </p:nvPr>
        </p:nvSpPr>
        <p:spPr>
          <a:prstGeom prst="rect">
            <a:avLst/>
          </a:prstGeom>
        </p:spPr>
        <p:txBody>
          <a:bodyPr/>
          <a:lstStyle/>
          <a:p>
            <a:pPr/>
          </a:p>
        </p:txBody>
      </p:sp>
      <p:sp>
        <p:nvSpPr>
          <p:cNvPr id="137" name="Shape 137"/>
          <p:cNvSpPr/>
          <p:nvPr>
            <p:ph type="body" sz="quarter" idx="1"/>
          </p:nvPr>
        </p:nvSpPr>
        <p:spPr>
          <a:prstGeom prst="rect">
            <a:avLst/>
          </a:prstGeom>
        </p:spPr>
        <p:txBody>
          <a:bodyPr/>
          <a:lstStyle/>
          <a:p>
            <a:pPr>
              <a:defRPr sz="1200">
                <a:latin typeface="Malgun Gothic"/>
                <a:ea typeface="Malgun Gothic"/>
                <a:cs typeface="Malgun Gothic"/>
                <a:sym typeface="Malgun Gothic"/>
              </a:defRPr>
            </a:pPr>
            <a:r>
              <a:t>AI</a:t>
            </a:r>
            <a:br/>
            <a:r>
              <a:t>On the first day of the AI class, we could found out that AI was the intelligence created by imitating human intelligence. The concept of artificial intelligence first emerged in the 1950s and 2010s, and the development of Deep Learning led to the era of artificial intelligence.</a:t>
            </a:r>
          </a:p>
          <a:p>
            <a:pPr>
              <a:defRPr sz="1200">
                <a:latin typeface="Malgun Gothic"/>
                <a:ea typeface="Malgun Gothic"/>
                <a:cs typeface="Malgun Gothic"/>
                <a:sym typeface="Malgun Gothic"/>
              </a:defRPr>
            </a:pPr>
            <a:br/>
            <a:r>
              <a:t>Machine Learning</a:t>
            </a:r>
            <a:br/>
            <a:r>
              <a:t>In succession, we have machine Learning, which is one of the ways to implement artificial intelligence that allow machines to learn. It has the ability to learn without being explicitly programmed.</a:t>
            </a:r>
          </a:p>
          <a:p>
            <a:pPr>
              <a:defRPr sz="1200">
                <a:latin typeface="Malgun Gothic"/>
                <a:ea typeface="Malgun Gothic"/>
                <a:cs typeface="Malgun Gothic"/>
                <a:sym typeface="Malgun Gothic"/>
              </a:defRPr>
            </a:pPr>
            <a:r>
              <a:t> </a:t>
            </a:r>
          </a:p>
          <a:p>
            <a:pPr>
              <a:defRPr sz="1200">
                <a:latin typeface="Malgun Gothic"/>
                <a:ea typeface="Malgun Gothic"/>
                <a:cs typeface="Malgun Gothic"/>
                <a:sym typeface="Malgun Gothic"/>
              </a:defRPr>
            </a:pPr>
            <a:r>
              <a:t>Deep Learning</a:t>
            </a:r>
            <a:br/>
            <a:r>
              <a:t>Then came Deep Learning, a step further from Machine Learning. Deep learning is a class of machine learning algorithms that uses multiple layers to progressively extract higher-level features from the raw input. For example, in image processing, lower layers may identify edges, while higher layers may identify the concepts relevant to a human such as digits or letters or faces. From the next chapter, we are going to look at the types and principle of Machine Learning and Deep Learning. </a:t>
            </a: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4" name="Shape 484"/>
          <p:cNvSpPr/>
          <p:nvPr>
            <p:ph type="sldImg"/>
          </p:nvPr>
        </p:nvSpPr>
        <p:spPr>
          <a:prstGeom prst="rect">
            <a:avLst/>
          </a:prstGeom>
        </p:spPr>
        <p:txBody>
          <a:bodyPr/>
          <a:lstStyle/>
          <a:p>
            <a:pPr/>
          </a:p>
        </p:txBody>
      </p:sp>
      <p:sp>
        <p:nvSpPr>
          <p:cNvPr id="485" name="Shape 485"/>
          <p:cNvSpPr/>
          <p:nvPr>
            <p:ph type="body" sz="quarter" idx="1"/>
          </p:nvPr>
        </p:nvSpPr>
        <p:spPr>
          <a:prstGeom prst="rect">
            <a:avLst/>
          </a:prstGeom>
        </p:spPr>
        <p:txBody>
          <a:bodyPr/>
          <a:lstStyle/>
          <a:p>
            <a:pPr>
              <a:defRPr sz="1200">
                <a:latin typeface="Malgun Gothic"/>
                <a:ea typeface="Malgun Gothic"/>
                <a:cs typeface="Malgun Gothic"/>
                <a:sym typeface="Malgun Gothic"/>
              </a:defRPr>
            </a:pPr>
            <a:r>
              <a:t>Label smoothing</a:t>
            </a:r>
          </a:p>
          <a:p>
            <a:pPr>
              <a:defRPr sz="1200">
                <a:latin typeface="Malgun Gothic"/>
                <a:ea typeface="Malgun Gothic"/>
                <a:cs typeface="Malgun Gothic"/>
                <a:sym typeface="Malgun Gothic"/>
              </a:defRPr>
            </a:pPr>
            <a:r>
              <a:t>이진 분류 문제에서 label 은 0 또는 1로 주어집니다. label 이 1이라고 하는 것은 그것의 label 이 1 임을 100 % 확신한다는 뜻입니다.</a:t>
            </a:r>
          </a:p>
          <a:p>
            <a:pPr>
              <a:defRPr sz="1200">
                <a:latin typeface="Malgun Gothic"/>
                <a:ea typeface="Malgun Gothic"/>
                <a:cs typeface="Malgun Gothic"/>
                <a:sym typeface="Malgun Gothic"/>
              </a:defRPr>
            </a:pPr>
            <a:r>
              <a:t>하지만 데이터 레이블링이 잘못되는 경우가 있을 수 있음.</a:t>
            </a:r>
          </a:p>
          <a:p>
            <a:pPr>
              <a:defRPr sz="1200">
                <a:latin typeface="Malgun Gothic"/>
                <a:ea typeface="Malgun Gothic"/>
                <a:cs typeface="Malgun Gothic"/>
                <a:sym typeface="Malgun Gothic"/>
              </a:defRPr>
            </a:pPr>
            <a:r>
              <a:t>이렇게 잘못된 레이블링의 영향을 줄이기 위해 label 을 0, 1이 아니라 smooth 하게 부여해 보자.</a:t>
            </a:r>
          </a:p>
          <a:p>
            <a:pPr>
              <a:defRPr sz="1200">
                <a:latin typeface="Malgun Gothic"/>
                <a:ea typeface="Malgun Gothic"/>
                <a:cs typeface="Malgun Gothic"/>
                <a:sym typeface="Malgun Gothic"/>
              </a:defRPr>
            </a:pPr>
            <a:r>
              <a:t>예를 들어 원래 0으로 부여되었던 label 의 경우 tensorflow 에서는 1-0.9 = 0.1 로 부여</a:t>
            </a:r>
          </a:p>
          <a:p>
            <a:pPr>
              <a:defRPr sz="1200">
                <a:latin typeface="Malgun Gothic"/>
                <a:ea typeface="Malgun Gothic"/>
                <a:cs typeface="Malgun Gothic"/>
                <a:sym typeface="Malgun Gothic"/>
              </a:defRPr>
            </a:pPr>
            <a:r>
              <a:t>mislabeling 된 데이터를 고려하기 위해 사용되는 것에 추가적으로 r</a:t>
            </a:r>
            <a:r>
              <a:rPr b="1"/>
              <a:t>egularization(정규화)에도 효과가 있음.</a:t>
            </a:r>
            <a:endParaRPr b="1"/>
          </a:p>
          <a:p>
            <a:pPr>
              <a:defRPr sz="1200">
                <a:latin typeface="Malgun Gothic"/>
                <a:ea typeface="Malgun Gothic"/>
                <a:cs typeface="Malgun Gothic"/>
                <a:sym typeface="Malgun Gothic"/>
              </a:defRPr>
            </a:pPr>
            <a:r>
              <a:t>For binary classification problems, labels are given either 0 or 1. When you say label 1, you're 100% sure that label is 1.</a:t>
            </a:r>
          </a:p>
          <a:p>
            <a:pPr>
              <a:defRPr sz="1200">
                <a:latin typeface="Malgun Gothic"/>
                <a:ea typeface="Malgun Gothic"/>
                <a:cs typeface="Malgun Gothic"/>
                <a:sym typeface="Malgun Gothic"/>
              </a:defRPr>
            </a:pPr>
            <a:r>
              <a:t>However, data labeling may be incorrect.</a:t>
            </a:r>
          </a:p>
          <a:p>
            <a:pPr>
              <a:defRPr sz="1200">
                <a:latin typeface="Malgun Gothic"/>
                <a:ea typeface="Malgun Gothic"/>
                <a:cs typeface="Malgun Gothic"/>
                <a:sym typeface="Malgun Gothic"/>
              </a:defRPr>
            </a:pPr>
            <a:r>
              <a:t>In order to reduce the influence of such incorrect labeling, let's give the label smoothly, not 0, 1.</a:t>
            </a:r>
          </a:p>
          <a:p>
            <a:pPr>
              <a:defRPr sz="1200">
                <a:latin typeface="Malgun Gothic"/>
                <a:ea typeface="Malgun Gothic"/>
                <a:cs typeface="Malgun Gothic"/>
                <a:sym typeface="Malgun Gothic"/>
              </a:defRPr>
            </a:pPr>
            <a:r>
              <a:t>For example, in the case of a label originally given as 0, the tensorflow gives 1-0.9 = 0.1</a:t>
            </a:r>
          </a:p>
          <a:p>
            <a:pPr>
              <a:defRPr sz="1200">
                <a:latin typeface="Malgun Gothic"/>
                <a:ea typeface="Malgun Gothic"/>
                <a:cs typeface="Malgun Gothic"/>
                <a:sym typeface="Malgun Gothic"/>
              </a:defRPr>
            </a:pPr>
            <a:r>
              <a:t>In addition to what is used to consider mislabeled data, it is also effective in regularization.</a:t>
            </a:r>
          </a:p>
          <a:p>
            <a:pPr>
              <a:defRPr b="1" sz="1200">
                <a:latin typeface="Malgun Gothic"/>
                <a:ea typeface="Malgun Gothic"/>
                <a:cs typeface="Malgun Gothic"/>
                <a:sym typeface="Malgun Gothic"/>
              </a:defRPr>
            </a:pPr>
          </a:p>
          <a:p>
            <a:pPr>
              <a:defRPr sz="1200">
                <a:latin typeface="Malgun Gothic"/>
                <a:ea typeface="Malgun Gothic"/>
                <a:cs typeface="Malgun Gothic"/>
                <a:sym typeface="Malgun Gothic"/>
              </a:defRPr>
            </a:pPr>
            <a:r>
              <a:t>Curriculum learning</a:t>
            </a:r>
          </a:p>
          <a:p>
            <a:pPr marL="171450" indent="-171450">
              <a:buClr>
                <a:srgbClr val="000000"/>
              </a:buClr>
              <a:buSzPts val="1200"/>
              <a:buFont typeface="Helvetica"/>
              <a:buChar char="-"/>
              <a:defRPr sz="1200">
                <a:latin typeface="Malgun Gothic"/>
                <a:ea typeface="Malgun Gothic"/>
                <a:cs typeface="Malgun Gothic"/>
                <a:sym typeface="Malgun Gothic"/>
              </a:defRPr>
            </a:pPr>
            <a:r>
              <a:t>일반적으로 사람은 쉬운 것부터 차근차근 배워가면서 난이도를 점점 올려 어려운 것을 배우는 것이 학습 효과가 크다</a:t>
            </a:r>
          </a:p>
          <a:p>
            <a:pPr marL="171450" indent="-171450">
              <a:buClr>
                <a:srgbClr val="000000"/>
              </a:buClr>
              <a:buSzPts val="1200"/>
              <a:buFont typeface="Helvetica"/>
              <a:buChar char="-"/>
              <a:defRPr sz="1200">
                <a:latin typeface="Malgun Gothic"/>
                <a:ea typeface="Malgun Gothic"/>
                <a:cs typeface="Malgun Gothic"/>
                <a:sym typeface="Malgun Gothic"/>
              </a:defRPr>
            </a:pPr>
            <a:r>
              <a:t>Curriculum learning은 이 학습법을 차용한 것으로 상대적으로 쉬운 것부터 먼저 학습을 한 후 점차 어려운 것을 학습하는 머신 러닝 방법을 말한다</a:t>
            </a:r>
          </a:p>
          <a:p>
            <a:pPr marL="171450" indent="-171450">
              <a:buClr>
                <a:srgbClr val="000000"/>
              </a:buClr>
              <a:buSzPts val="1200"/>
              <a:buFont typeface="Helvetica"/>
              <a:buChar char="-"/>
              <a:defRPr sz="1200">
                <a:latin typeface="Malgun Gothic"/>
                <a:ea typeface="Malgun Gothic"/>
                <a:cs typeface="Malgun Gothic"/>
                <a:sym typeface="Malgun Gothic"/>
              </a:defRPr>
            </a:pPr>
            <a:r>
              <a:t>In general, people learn difficult things by increasing the level of difficulty while learning from easy things step by step</a:t>
            </a:r>
          </a:p>
          <a:p>
            <a:pPr marL="171450" indent="-171450">
              <a:buClr>
                <a:srgbClr val="000000"/>
              </a:buClr>
              <a:buSzPts val="1200"/>
              <a:buFont typeface="Helvetica"/>
              <a:buChar char="-"/>
              <a:defRPr sz="1200">
                <a:latin typeface="Malgun Gothic"/>
                <a:ea typeface="Malgun Gothic"/>
                <a:cs typeface="Malgun Gothic"/>
                <a:sym typeface="Malgun Gothic"/>
              </a:defRPr>
            </a:pPr>
            <a:r>
              <a:t>Curriculum learning refers to a machine learning method that learns relatively easy things first and then gradually learns difficult things</a:t>
            </a:r>
          </a:p>
          <a:p>
            <a:pPr>
              <a:defRPr sz="1200">
                <a:latin typeface="Malgun Gothic"/>
                <a:ea typeface="Malgun Gothic"/>
                <a:cs typeface="Malgun Gothic"/>
                <a:sym typeface="Malgun Gothic"/>
              </a:defRPr>
            </a:pPr>
          </a:p>
          <a:p>
            <a:pPr>
              <a:defRPr sz="1200">
                <a:latin typeface="Malgun Gothic"/>
                <a:ea typeface="Malgun Gothic"/>
                <a:cs typeface="Malgun Gothic"/>
                <a:sym typeface="Malgun Gothic"/>
              </a:defRPr>
            </a:pPr>
            <a:r>
              <a:t>Non-Autoregressive</a:t>
            </a:r>
          </a:p>
          <a:p>
            <a:pPr marL="171450" indent="-171450">
              <a:buClr>
                <a:srgbClr val="000000"/>
              </a:buClr>
              <a:buSzPts val="1200"/>
              <a:buFont typeface="Helvetica"/>
              <a:buChar char="-"/>
              <a:defRPr sz="1200">
                <a:latin typeface="Malgun Gothic"/>
                <a:ea typeface="Malgun Gothic"/>
                <a:cs typeface="Malgun Gothic"/>
                <a:sym typeface="Malgun Gothic"/>
              </a:defRPr>
            </a:pPr>
            <a:r>
              <a:t>Auto regressive Model : 자기 자신을 입력으로 하여 자기 자신을 예측하는 모델</a:t>
            </a:r>
          </a:p>
          <a:p>
            <a:pPr marL="171450" indent="-171450">
              <a:buClr>
                <a:srgbClr val="000000"/>
              </a:buClr>
              <a:buSzPts val="1200"/>
              <a:buFont typeface="Helvetica"/>
              <a:buChar char="-"/>
              <a:defRPr sz="1200">
                <a:latin typeface="Malgun Gothic"/>
                <a:ea typeface="Malgun Gothic"/>
                <a:cs typeface="Malgun Gothic"/>
                <a:sym typeface="Malgun Gothic"/>
              </a:defRPr>
            </a:pPr>
            <a:r>
              <a:t>transformer 의 경우 decoder 측에서 i번째 output을 다시 i+1번째 input으로 사용하는 auto-regressive한 특성</a:t>
            </a:r>
          </a:p>
          <a:p>
            <a:pPr marL="171450" indent="-171450">
              <a:buClr>
                <a:srgbClr val="000000"/>
              </a:buClr>
              <a:buSzPts val="1200"/>
              <a:buFont typeface="Helvetica"/>
              <a:buChar char="-"/>
              <a:defRPr sz="1200">
                <a:latin typeface="Malgun Gothic"/>
                <a:ea typeface="Malgun Gothic"/>
                <a:cs typeface="Malgun Gothic"/>
                <a:sym typeface="Malgun Gothic"/>
              </a:defRPr>
            </a:pPr>
            <a:r>
              <a:t>최근 NMT 모델은 decoder 의 Auto regressive 한 특징이 있어 속도가 느림.</a:t>
            </a:r>
          </a:p>
          <a:p>
            <a:pPr marL="171450" indent="-171450">
              <a:buClr>
                <a:srgbClr val="000000"/>
              </a:buClr>
              <a:buSzPts val="1200"/>
              <a:buFont typeface="Helvetica"/>
              <a:buChar char="-"/>
              <a:defRPr sz="1200">
                <a:latin typeface="Malgun Gothic"/>
                <a:ea typeface="Malgun Gothic"/>
                <a:cs typeface="Malgun Gothic"/>
                <a:sym typeface="Malgun Gothic"/>
              </a:defRPr>
            </a:pPr>
            <a:r>
              <a:t>따라서 나이브한 방법으로 encoder-decoder 모델에서 auto-regressive 한 연결을 제거하는 방법이 있음.</a:t>
            </a:r>
          </a:p>
          <a:p>
            <a:pPr marL="171450" indent="-171450">
              <a:buClr>
                <a:srgbClr val="000000"/>
              </a:buClr>
              <a:buSzPts val="1200"/>
              <a:buFont typeface="Helvetica"/>
              <a:buChar char="-"/>
              <a:defRPr sz="1200">
                <a:latin typeface="Malgun Gothic"/>
                <a:ea typeface="Malgun Gothic"/>
                <a:cs typeface="Malgun Gothic"/>
                <a:sym typeface="Malgun Gothic"/>
              </a:defRPr>
            </a:pPr>
            <a:r>
              <a:t>하지만 성능이 떨어지므로 Non-Autoregressive Transformer 라는 새로운 모델이 소개됨.</a:t>
            </a:r>
          </a:p>
          <a:p>
            <a:pPr marL="171450" indent="-171450">
              <a:buClr>
                <a:srgbClr val="000000"/>
              </a:buClr>
              <a:buSzPts val="1200"/>
              <a:buFont typeface="Helvetica"/>
              <a:buChar char="-"/>
              <a:defRPr sz="1200">
                <a:latin typeface="Malgun Gothic"/>
                <a:ea typeface="Malgun Gothic"/>
                <a:cs typeface="Malgun Gothic"/>
                <a:sym typeface="Malgun Gothic"/>
              </a:defRPr>
            </a:pPr>
            <a:r>
              <a:t>이 모델은 전체 output 을 parallel 하게 생성 가능.</a:t>
            </a:r>
          </a:p>
          <a:p>
            <a:pPr marL="171450" indent="-171450">
              <a:buClr>
                <a:srgbClr val="000000"/>
              </a:buClr>
              <a:buSzPts val="1200"/>
              <a:buFont typeface="Helvetica"/>
              <a:buChar char="-"/>
              <a:defRPr sz="1200">
                <a:latin typeface="Malgun Gothic"/>
                <a:ea typeface="Malgun Gothic"/>
                <a:cs typeface="Malgun Gothic"/>
                <a:sym typeface="Malgun Gothic"/>
              </a:defRPr>
            </a:pPr>
            <a:r>
              <a:t>Auto reactive Model: A model that predicts itself by inputting itself</a:t>
            </a:r>
          </a:p>
          <a:p>
            <a:pPr marL="171450" indent="-171450">
              <a:buClr>
                <a:srgbClr val="000000"/>
              </a:buClr>
              <a:buSzPts val="1200"/>
              <a:buFont typeface="Helvetica"/>
              <a:buChar char="-"/>
              <a:defRPr sz="1200">
                <a:latin typeface="Malgun Gothic"/>
                <a:ea typeface="Malgun Gothic"/>
                <a:cs typeface="Malgun Gothic"/>
                <a:sym typeface="Malgun Gothic"/>
              </a:defRPr>
            </a:pPr>
            <a:r>
              <a:t>In the case of transformer, the auto-regressive characteristic of using the i-th output as the i+1th input on the decoder side again</a:t>
            </a:r>
          </a:p>
          <a:p>
            <a:pPr marL="171450" indent="-171450">
              <a:buClr>
                <a:srgbClr val="000000"/>
              </a:buClr>
              <a:buSzPts val="1200"/>
              <a:buFont typeface="Helvetica"/>
              <a:buChar char="-"/>
              <a:defRPr sz="1200">
                <a:latin typeface="Malgun Gothic"/>
                <a:ea typeface="Malgun Gothic"/>
                <a:cs typeface="Malgun Gothic"/>
                <a:sym typeface="Malgun Gothic"/>
              </a:defRPr>
            </a:pPr>
            <a:r>
              <a:t>The recent NMT model is slow due to the automatic reactive characteristics of decoder.</a:t>
            </a:r>
          </a:p>
          <a:p>
            <a:pPr marL="171450" indent="-171450">
              <a:buClr>
                <a:srgbClr val="000000"/>
              </a:buClr>
              <a:buSzPts val="1200"/>
              <a:buFont typeface="Helvetica"/>
              <a:buChar char="-"/>
              <a:defRPr sz="1200">
                <a:latin typeface="Malgun Gothic"/>
                <a:ea typeface="Malgun Gothic"/>
                <a:cs typeface="Malgun Gothic"/>
                <a:sym typeface="Malgun Gothic"/>
              </a:defRPr>
            </a:pPr>
            <a:r>
              <a:t>Therefore, there is a way to remove the auto-regressive connection from the encoder-decoder model in a nave way.</a:t>
            </a:r>
          </a:p>
          <a:p>
            <a:pPr marL="171450" indent="-171450">
              <a:buClr>
                <a:srgbClr val="000000"/>
              </a:buClr>
              <a:buSzPts val="1200"/>
              <a:buFont typeface="Helvetica"/>
              <a:buChar char="-"/>
              <a:defRPr sz="1200">
                <a:latin typeface="Malgun Gothic"/>
                <a:ea typeface="Malgun Gothic"/>
                <a:cs typeface="Malgun Gothic"/>
                <a:sym typeface="Malgun Gothic"/>
              </a:defRPr>
            </a:pPr>
            <a:r>
              <a:t>However, due to poor performance, a new model called Non-Autoregressive Transformer is introduced.</a:t>
            </a:r>
          </a:p>
          <a:p>
            <a:pPr marL="171450" indent="-171450">
              <a:buClr>
                <a:srgbClr val="000000"/>
              </a:buClr>
              <a:buSzPts val="1200"/>
              <a:buFont typeface="Helvetica"/>
              <a:buChar char="-"/>
              <a:defRPr sz="1200">
                <a:latin typeface="Malgun Gothic"/>
                <a:ea typeface="Malgun Gothic"/>
                <a:cs typeface="Malgun Gothic"/>
                <a:sym typeface="Malgun Gothic"/>
              </a:defRPr>
            </a:pPr>
            <a:r>
              <a:t>This model can generate the entire output parallelly.</a:t>
            </a: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4" name="Shape 494"/>
          <p:cNvSpPr/>
          <p:nvPr>
            <p:ph type="sldImg"/>
          </p:nvPr>
        </p:nvSpPr>
        <p:spPr>
          <a:prstGeom prst="rect">
            <a:avLst/>
          </a:prstGeom>
        </p:spPr>
        <p:txBody>
          <a:bodyPr/>
          <a:lstStyle/>
          <a:p>
            <a:pPr/>
          </a:p>
        </p:txBody>
      </p:sp>
      <p:sp>
        <p:nvSpPr>
          <p:cNvPr id="495" name="Shape 495"/>
          <p:cNvSpPr/>
          <p:nvPr>
            <p:ph type="body" sz="quarter" idx="1"/>
          </p:nvPr>
        </p:nvSpPr>
        <p:spPr>
          <a:prstGeom prst="rect">
            <a:avLst/>
          </a:prstGeom>
        </p:spPr>
        <p:txBody>
          <a:bodyPr/>
          <a:lstStyle/>
          <a:p>
            <a:pPr>
              <a:defRPr sz="1200">
                <a:latin typeface="Malgun Gothic"/>
                <a:ea typeface="Malgun Gothic"/>
                <a:cs typeface="Malgun Gothic"/>
                <a:sym typeface="Malgun Gothic"/>
              </a:defRPr>
            </a:pPr>
            <a:r>
              <a:t>Seq2seq</a:t>
            </a:r>
          </a:p>
          <a:p>
            <a:pPr marL="171450" indent="-171450">
              <a:buClr>
                <a:srgbClr val="000000"/>
              </a:buClr>
              <a:buSzPts val="1200"/>
              <a:buFont typeface="Helvetica"/>
              <a:buChar char="-"/>
              <a:defRPr sz="1200">
                <a:latin typeface="Malgun Gothic"/>
                <a:ea typeface="Malgun Gothic"/>
                <a:cs typeface="Malgun Gothic"/>
                <a:sym typeface="Malgun Gothic"/>
              </a:defRPr>
            </a:pPr>
            <a:r>
              <a:t>attention : </a:t>
            </a:r>
            <a:r>
              <a:t>Focus more on important words</a:t>
            </a:r>
          </a:p>
          <a:p>
            <a:pPr>
              <a:defRPr sz="1200">
                <a:latin typeface="Malgun Gothic"/>
                <a:ea typeface="Malgun Gothic"/>
                <a:cs typeface="Malgun Gothic"/>
                <a:sym typeface="Malgun Gothic"/>
              </a:defRPr>
            </a:pPr>
            <a:r>
              <a:t>전체 입력 문장을 전부 다 동일한 비율로 참고하는 것이 아니라, 해당 시점에서 예측해야할 단어와 연관이 있는 입력 단어 부분을 좀 더 집중(attention)해서 보게 됩니다.</a:t>
            </a:r>
          </a:p>
          <a:p>
            <a:pPr>
              <a:defRPr sz="1200">
                <a:latin typeface="Malgun Gothic"/>
                <a:ea typeface="Malgun Gothic"/>
                <a:cs typeface="Malgun Gothic"/>
                <a:sym typeface="Malgun Gothic"/>
              </a:defRPr>
            </a:pPr>
            <a:r>
              <a:t>Instead of referring to all input sentences at the same rate, we focus more on the input word parts that are related to the words to be predicted at that point.</a:t>
            </a:r>
          </a:p>
          <a:p>
            <a:pPr>
              <a:defRPr sz="1200">
                <a:latin typeface="Malgun Gothic"/>
                <a:ea typeface="Malgun Gothic"/>
                <a:cs typeface="Malgun Gothic"/>
                <a:sym typeface="Malgun Gothic"/>
              </a:defRPr>
            </a:pPr>
          </a:p>
          <a:p>
            <a:pPr>
              <a:defRPr sz="1200">
                <a:latin typeface="Malgun Gothic"/>
                <a:ea typeface="Malgun Gothic"/>
                <a:cs typeface="Malgun Gothic"/>
                <a:sym typeface="Malgun Gothic"/>
              </a:defRPr>
            </a:pPr>
            <a:r>
              <a:t>Transformer</a:t>
            </a:r>
          </a:p>
          <a:p>
            <a:pPr>
              <a:defRPr sz="1200">
                <a:latin typeface="Malgun Gothic"/>
                <a:ea typeface="Malgun Gothic"/>
                <a:cs typeface="Malgun Gothic"/>
                <a:sym typeface="Malgun Gothic"/>
              </a:defRPr>
            </a:pPr>
            <a:r>
              <a:t>- ‘Attention Is All You Need’</a:t>
            </a:r>
          </a:p>
          <a:p>
            <a:pPr>
              <a:defRPr sz="1200">
                <a:latin typeface="Malgun Gothic"/>
                <a:ea typeface="Malgun Gothic"/>
                <a:cs typeface="Malgun Gothic"/>
                <a:sym typeface="Malgun Gothic"/>
              </a:defRPr>
            </a:pPr>
            <a:r>
              <a:t>-.</a:t>
            </a:r>
            <a:r>
              <a:t> </a:t>
            </a:r>
            <a:r>
              <a:t>attention </a:t>
            </a:r>
            <a:r>
              <a:t>만으로도 입력 데이터에서 중요한 정보를 찾아내서 인코딩하기</a:t>
            </a:r>
          </a:p>
          <a:p>
            <a:pPr>
              <a:defRPr sz="1200">
                <a:latin typeface="Malgun Gothic"/>
                <a:ea typeface="Malgun Gothic"/>
                <a:cs typeface="Malgun Gothic"/>
                <a:sym typeface="Malgun Gothic"/>
              </a:defRPr>
            </a:pPr>
            <a:r>
              <a:t>With only attention , we can find important information and encoding it</a:t>
            </a: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9" name="Shape 499"/>
          <p:cNvSpPr/>
          <p:nvPr>
            <p:ph type="sldImg"/>
          </p:nvPr>
        </p:nvSpPr>
        <p:spPr>
          <a:prstGeom prst="rect">
            <a:avLst/>
          </a:prstGeom>
        </p:spPr>
        <p:txBody>
          <a:bodyPr/>
          <a:lstStyle/>
          <a:p>
            <a:pPr/>
          </a:p>
        </p:txBody>
      </p:sp>
      <p:sp>
        <p:nvSpPr>
          <p:cNvPr id="500" name="Shape 500"/>
          <p:cNvSpPr/>
          <p:nvPr>
            <p:ph type="body" sz="quarter" idx="1"/>
          </p:nvPr>
        </p:nvSpPr>
        <p:spPr>
          <a:prstGeom prst="rect">
            <a:avLst/>
          </a:prstGeom>
        </p:spPr>
        <p:txBody>
          <a:bodyPr/>
          <a:lstStyle/>
          <a:p>
            <a:pPr indent="228600"/>
            <a:r>
              <a:t>Human evaluations of machine translation are extensive but expensive. Human evaluations can take months to finish and involve human labor that can not be reused.</a:t>
            </a:r>
          </a:p>
          <a:p>
            <a:pPr indent="228600"/>
            <a:r>
              <a:t>So many researchers proposed a method of automatic machine translation evaluation that is quick, inexpensive, and language-independent, that correlates highly with human evaluation, and that has little marginal cost per run.</a:t>
            </a:r>
          </a:p>
          <a:p>
            <a:pPr indent="228600"/>
            <a:r>
              <a:t>기계 번역에 대한 인간의 평가는 광범위하지만 비용이 많이 든다</a:t>
            </a:r>
            <a:r>
              <a:t>. </a:t>
            </a:r>
            <a:r>
              <a:t>인간 평가는 완료하는 데 몇 달이 걸릴 수 있으며 재사용할 수 없는 인간의 노동이 수반된다</a:t>
            </a:r>
            <a:r>
              <a:t>. </a:t>
            </a:r>
            <a:r>
              <a:t>빠르고 저렴하며 언어 독립적인 자동 기계 번역 평가 방법을 제안하며</a:t>
            </a:r>
            <a:r>
              <a:t>, </a:t>
            </a:r>
            <a:r>
              <a:t>이는 인간의 평가와 높은 상관관계를 가지며 실행당 한계 비용이 거의 없다</a:t>
            </a:r>
            <a:r>
              <a:t>.</a:t>
            </a:r>
          </a:p>
          <a:p>
            <a:pPr indent="228600"/>
          </a:p>
          <a:p>
            <a:pPr indent="228600"/>
            <a:r>
              <a:t>How to make better Human evaluation?</a:t>
            </a:r>
          </a:p>
          <a:p>
            <a:pPr indent="228600"/>
            <a:r>
              <a:t>More Faster, more …</a:t>
            </a: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07" name="Shape 507"/>
          <p:cNvSpPr/>
          <p:nvPr>
            <p:ph type="sldImg"/>
          </p:nvPr>
        </p:nvSpPr>
        <p:spPr>
          <a:prstGeom prst="rect">
            <a:avLst/>
          </a:prstGeom>
        </p:spPr>
        <p:txBody>
          <a:bodyPr/>
          <a:lstStyle/>
          <a:p>
            <a:pPr/>
          </a:p>
        </p:txBody>
      </p:sp>
      <p:sp>
        <p:nvSpPr>
          <p:cNvPr id="508" name="Shape 508"/>
          <p:cNvSpPr/>
          <p:nvPr>
            <p:ph type="body" sz="quarter" idx="1"/>
          </p:nvPr>
        </p:nvSpPr>
        <p:spPr>
          <a:prstGeom prst="rect">
            <a:avLst/>
          </a:prstGeom>
        </p:spPr>
        <p:txBody>
          <a:bodyPr/>
          <a:lstStyle/>
          <a:p>
            <a:pPr>
              <a:defRPr sz="1200">
                <a:latin typeface="Malgun Gothic"/>
                <a:ea typeface="Malgun Gothic"/>
                <a:cs typeface="Malgun Gothic"/>
                <a:sym typeface="Malgun Gothic"/>
              </a:defRPr>
            </a:pPr>
            <a:r>
              <a:t>BLEU</a:t>
            </a:r>
            <a:r>
              <a:t> </a:t>
            </a:r>
            <a:r>
              <a:t>score</a:t>
            </a:r>
            <a:r>
              <a:t> 는 </a:t>
            </a:r>
            <a:r>
              <a:t>n-gram </a:t>
            </a:r>
            <a:r>
              <a:t>을 이용하며</a:t>
            </a:r>
            <a:r>
              <a:t>, 카운트에 기반한 통계적 접근 </a:t>
            </a:r>
            <a:r>
              <a:t>방식이다</a:t>
            </a:r>
            <a:r>
              <a:t>.</a:t>
            </a:r>
          </a:p>
          <a:p>
            <a:pPr>
              <a:defRPr sz="1200">
                <a:latin typeface="Malgun Gothic"/>
                <a:ea typeface="Malgun Gothic"/>
                <a:cs typeface="Malgun Gothic"/>
                <a:sym typeface="Malgun Gothic"/>
              </a:defRPr>
            </a:pPr>
            <a:r>
              <a:t>BLEUS score uses n-gram and is a statistical approach based on counts.</a:t>
            </a:r>
          </a:p>
          <a:p>
            <a:pPr>
              <a:defRPr sz="1200">
                <a:latin typeface="Malgun Gothic"/>
                <a:ea typeface="Malgun Gothic"/>
                <a:cs typeface="Malgun Gothic"/>
                <a:sym typeface="Malgun Gothic"/>
              </a:defRPr>
            </a:pPr>
          </a:p>
          <a:p>
            <a:pPr>
              <a:defRPr sz="1200">
                <a:latin typeface="Malgun Gothic"/>
                <a:ea typeface="Malgun Gothic"/>
                <a:cs typeface="Malgun Gothic"/>
                <a:sym typeface="Malgun Gothic"/>
              </a:defRPr>
            </a:pPr>
            <a:r>
              <a:t>확률 점수이므로 </a:t>
            </a:r>
            <a:r>
              <a:t>0</a:t>
            </a:r>
            <a:r>
              <a:t>부터 </a:t>
            </a:r>
            <a:r>
              <a:t>1</a:t>
            </a:r>
            <a:r>
              <a:t>까지이다</a:t>
            </a:r>
            <a:r>
              <a:t>.</a:t>
            </a:r>
          </a:p>
          <a:p>
            <a:pPr>
              <a:defRPr sz="1200">
                <a:latin typeface="Malgun Gothic"/>
                <a:ea typeface="Malgun Gothic"/>
                <a:cs typeface="Malgun Gothic"/>
                <a:sym typeface="Malgun Gothic"/>
              </a:defRPr>
            </a:pPr>
            <a:r>
              <a:t>원문과 정답 문장이 일치할수록 점수가 올라간다</a:t>
            </a:r>
            <a:r>
              <a:t>.</a:t>
            </a:r>
          </a:p>
          <a:p>
            <a:pPr>
              <a:defRPr sz="1200">
                <a:latin typeface="Malgun Gothic"/>
                <a:ea typeface="Malgun Gothic"/>
                <a:cs typeface="Malgun Gothic"/>
                <a:sym typeface="Malgun Gothic"/>
              </a:defRPr>
            </a:pPr>
            <a:r>
              <a:t>Since it is a probability score, it is from 0 to 1.</a:t>
            </a:r>
          </a:p>
          <a:p>
            <a:pPr>
              <a:defRPr sz="1200">
                <a:latin typeface="Malgun Gothic"/>
                <a:ea typeface="Malgun Gothic"/>
                <a:cs typeface="Malgun Gothic"/>
                <a:sym typeface="Malgun Gothic"/>
              </a:defRPr>
            </a:pPr>
            <a:r>
              <a:t>The more the original and correct sentences match, the higher the score.</a:t>
            </a: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12" name="Shape 512"/>
          <p:cNvSpPr/>
          <p:nvPr>
            <p:ph type="sldImg"/>
          </p:nvPr>
        </p:nvSpPr>
        <p:spPr>
          <a:prstGeom prst="rect">
            <a:avLst/>
          </a:prstGeom>
        </p:spPr>
        <p:txBody>
          <a:bodyPr/>
          <a:lstStyle/>
          <a:p>
            <a:pPr/>
          </a:p>
        </p:txBody>
      </p:sp>
      <p:sp>
        <p:nvSpPr>
          <p:cNvPr id="513" name="Shape 513"/>
          <p:cNvSpPr/>
          <p:nvPr>
            <p:ph type="body" sz="quarter" idx="1"/>
          </p:nvPr>
        </p:nvSpPr>
        <p:spPr>
          <a:prstGeom prst="rect">
            <a:avLst/>
          </a:prstGeom>
        </p:spPr>
        <p:txBody>
          <a:bodyPr/>
          <a:lstStyle/>
          <a:p>
            <a:pPr>
              <a:defRPr sz="1200">
                <a:latin typeface="Malgun Gothic"/>
                <a:ea typeface="Malgun Gothic"/>
                <a:cs typeface="Malgun Gothic"/>
                <a:sym typeface="Malgun Gothic"/>
              </a:defRPr>
            </a:pPr>
            <a:r>
              <a:t>딥러닝에서 inference란 학습된 model을 사용해서 입력에 대한 답을 추론하는 것</a:t>
            </a:r>
          </a:p>
          <a:p>
            <a:pPr>
              <a:defRPr sz="1200">
                <a:latin typeface="Malgun Gothic"/>
                <a:ea typeface="Malgun Gothic"/>
                <a:cs typeface="Malgun Gothic"/>
                <a:sym typeface="Malgun Gothic"/>
              </a:defRPr>
            </a:pPr>
            <a:r>
              <a:t>In deep learning, inference is to infer the answer to the input using a trained model</a:t>
            </a: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18" name="Shape 518"/>
          <p:cNvSpPr/>
          <p:nvPr>
            <p:ph type="sldImg"/>
          </p:nvPr>
        </p:nvSpPr>
        <p:spPr>
          <a:prstGeom prst="rect">
            <a:avLst/>
          </a:prstGeom>
        </p:spPr>
        <p:txBody>
          <a:bodyPr/>
          <a:lstStyle/>
          <a:p>
            <a:pPr/>
          </a:p>
        </p:txBody>
      </p:sp>
      <p:sp>
        <p:nvSpPr>
          <p:cNvPr id="519" name="Shape 519"/>
          <p:cNvSpPr/>
          <p:nvPr>
            <p:ph type="body" sz="quarter" idx="1"/>
          </p:nvPr>
        </p:nvSpPr>
        <p:spPr>
          <a:prstGeom prst="rect">
            <a:avLst/>
          </a:prstGeom>
        </p:spPr>
        <p:txBody>
          <a:bodyPr/>
          <a:lstStyle/>
          <a:p>
            <a:pPr>
              <a:defRPr sz="1200">
                <a:latin typeface="Malgun Gothic"/>
                <a:ea typeface="Malgun Gothic"/>
                <a:cs typeface="Malgun Gothic"/>
                <a:sym typeface="Malgun Gothic"/>
              </a:defRPr>
            </a:pPr>
            <a:r>
              <a:t>Distillation (증류) 는 불순물이 섞여 있는 혼합물에서 원하는 특정 성분을 분리시키는 방법을 말합니다.</a:t>
            </a:r>
          </a:p>
          <a:p>
            <a:pPr>
              <a:defRPr sz="1200">
                <a:latin typeface="Malgun Gothic"/>
                <a:ea typeface="Malgun Gothic"/>
                <a:cs typeface="Malgun Gothic"/>
                <a:sym typeface="Malgun Gothic"/>
              </a:defRPr>
            </a:pPr>
            <a:r>
              <a:t>Distillation refers to the separation of a specific desired component from a mixture of impurities.</a:t>
            </a:r>
          </a:p>
          <a:p>
            <a:pPr>
              <a:defRPr sz="1200">
                <a:latin typeface="Malgun Gothic"/>
                <a:ea typeface="Malgun Gothic"/>
                <a:cs typeface="Malgun Gothic"/>
                <a:sym typeface="Malgun Gothic"/>
              </a:defRPr>
            </a:pPr>
          </a:p>
          <a:p>
            <a:pPr>
              <a:defRPr sz="1200">
                <a:latin typeface="Malgun Gothic"/>
                <a:ea typeface="Malgun Gothic"/>
                <a:cs typeface="Malgun Gothic"/>
                <a:sym typeface="Malgun Gothic"/>
              </a:defRPr>
            </a:pPr>
            <a:r>
              <a:t>즉 불필요하게 많은 paramete</a:t>
            </a:r>
            <a:r>
              <a:t>r </a:t>
            </a:r>
            <a:r>
              <a:t>가 사용되는 (불순물이 많이 섞인) ensemble model로부터,</a:t>
            </a:r>
          </a:p>
          <a:p>
            <a:pPr>
              <a:defRPr sz="1200">
                <a:latin typeface="Malgun Gothic"/>
                <a:ea typeface="Malgun Gothic"/>
                <a:cs typeface="Malgun Gothic"/>
                <a:sym typeface="Malgun Gothic"/>
              </a:defRPr>
            </a:pPr>
            <a:r>
              <a:t>generalization 성능을 기존 대비 향상시킬 수 있는 knowledge들을 분리해 내는 방법을 말합니다.</a:t>
            </a:r>
          </a:p>
          <a:p>
            <a:pPr>
              <a:defRPr sz="1200">
                <a:latin typeface="Malgun Gothic"/>
                <a:ea typeface="Malgun Gothic"/>
                <a:cs typeface="Malgun Gothic"/>
                <a:sym typeface="Malgun Gothic"/>
              </a:defRPr>
            </a:pPr>
            <a:r>
              <a:t>In other words, from the ensemble model where too many unnecessary parameters are used,</a:t>
            </a:r>
          </a:p>
          <a:p>
            <a:pPr>
              <a:defRPr sz="1200">
                <a:latin typeface="Malgun Gothic"/>
                <a:ea typeface="Malgun Gothic"/>
                <a:cs typeface="Malgun Gothic"/>
                <a:sym typeface="Malgun Gothic"/>
              </a:defRPr>
            </a:pPr>
            <a:r>
              <a:t>separate knowledge that can improve generalization performance compared to previous ones</a:t>
            </a: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25" name="Shape 525"/>
          <p:cNvSpPr/>
          <p:nvPr>
            <p:ph type="sldImg"/>
          </p:nvPr>
        </p:nvSpPr>
        <p:spPr>
          <a:prstGeom prst="rect">
            <a:avLst/>
          </a:prstGeom>
        </p:spPr>
        <p:txBody>
          <a:bodyPr/>
          <a:lstStyle/>
          <a:p>
            <a:pPr/>
          </a:p>
        </p:txBody>
      </p:sp>
      <p:sp>
        <p:nvSpPr>
          <p:cNvPr id="526" name="Shape 526"/>
          <p:cNvSpPr/>
          <p:nvPr>
            <p:ph type="body" sz="quarter" idx="1"/>
          </p:nvPr>
        </p:nvSpPr>
        <p:spPr>
          <a:prstGeom prst="rect">
            <a:avLst/>
          </a:prstGeom>
        </p:spPr>
        <p:txBody>
          <a:bodyPr/>
          <a:lstStyle/>
          <a:p>
            <a:pPr>
              <a:defRPr sz="1200">
                <a:latin typeface="Malgun Gothic"/>
                <a:ea typeface="Malgun Gothic"/>
                <a:cs typeface="Malgun Gothic"/>
                <a:sym typeface="Malgun Gothic"/>
              </a:defRPr>
            </a:pPr>
            <a:r>
              <a:t>Recent research uses the following two models the most:</a:t>
            </a:r>
          </a:p>
          <a:p>
            <a:pPr>
              <a:defRPr sz="1200">
                <a:latin typeface="Malgun Gothic"/>
                <a:ea typeface="Malgun Gothic"/>
                <a:cs typeface="Malgun Gothic"/>
                <a:sym typeface="Malgun Gothic"/>
              </a:defRPr>
            </a:pPr>
          </a:p>
          <a:p>
            <a:pPr>
              <a:defRPr sz="1200">
                <a:latin typeface="Malgun Gothic"/>
                <a:ea typeface="Malgun Gothic"/>
                <a:cs typeface="Malgun Gothic"/>
                <a:sym typeface="Malgun Gothic"/>
              </a:defRPr>
            </a:pPr>
            <a:r>
              <a:t>It was developed by ~ and supports tensorflow.</a:t>
            </a: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50" name="Shape 550"/>
          <p:cNvSpPr/>
          <p:nvPr>
            <p:ph type="sldImg"/>
          </p:nvPr>
        </p:nvSpPr>
        <p:spPr>
          <a:prstGeom prst="rect">
            <a:avLst/>
          </a:prstGeom>
        </p:spPr>
        <p:txBody>
          <a:bodyPr/>
          <a:lstStyle/>
          <a:p>
            <a:pPr/>
          </a:p>
        </p:txBody>
      </p:sp>
      <p:sp>
        <p:nvSpPr>
          <p:cNvPr id="551" name="Shape 551"/>
          <p:cNvSpPr/>
          <p:nvPr>
            <p:ph type="body" sz="quarter" idx="1"/>
          </p:nvPr>
        </p:nvSpPr>
        <p:spPr>
          <a:prstGeom prst="rect">
            <a:avLst/>
          </a:prstGeom>
        </p:spPr>
        <p:txBody>
          <a:bodyPr/>
          <a:lstStyle/>
          <a:p>
            <a:pPr>
              <a:defRPr sz="1200">
                <a:latin typeface="Malgun Gothic"/>
                <a:ea typeface="Malgun Gothic"/>
                <a:cs typeface="Malgun Gothic"/>
                <a:sym typeface="Malgun Gothic"/>
              </a:defRPr>
            </a:pPr>
            <a:r>
              <a:t>This is the result of NMT model built according to the process.</a:t>
            </a:r>
          </a:p>
          <a:p>
            <a:pPr>
              <a:defRPr sz="1200">
                <a:latin typeface="Malgun Gothic"/>
                <a:ea typeface="Malgun Gothic"/>
                <a:cs typeface="Malgun Gothic"/>
                <a:sym typeface="Malgun Gothic"/>
              </a:defRPr>
            </a:pPr>
          </a:p>
          <a:p>
            <a:pPr>
              <a:defRPr sz="1200">
                <a:latin typeface="Malgun Gothic"/>
                <a:ea typeface="Malgun Gothic"/>
                <a:cs typeface="Malgun Gothic"/>
                <a:sym typeface="Malgun Gothic"/>
              </a:defRPr>
            </a:pPr>
            <a:r>
              <a:t>The process is complex, but in fact, you can simply build a translation system with a dataset.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2" name="Shape 142"/>
          <p:cNvSpPr/>
          <p:nvPr>
            <p:ph type="sldImg"/>
          </p:nvPr>
        </p:nvSpPr>
        <p:spPr>
          <a:prstGeom prst="rect">
            <a:avLst/>
          </a:prstGeom>
        </p:spPr>
        <p:txBody>
          <a:bodyPr/>
          <a:lstStyle/>
          <a:p>
            <a:pPr/>
          </a:p>
        </p:txBody>
      </p:sp>
      <p:sp>
        <p:nvSpPr>
          <p:cNvPr id="143" name="Shape 143"/>
          <p:cNvSpPr/>
          <p:nvPr>
            <p:ph type="body" sz="quarter" idx="1"/>
          </p:nvPr>
        </p:nvSpPr>
        <p:spPr>
          <a:prstGeom prst="rect">
            <a:avLst/>
          </a:prstGeom>
        </p:spPr>
        <p:txBody>
          <a:bodyPr/>
          <a:lstStyle/>
          <a:p>
            <a:pPr>
              <a:defRPr sz="1200">
                <a:latin typeface="Malgun Gothic"/>
                <a:ea typeface="Malgun Gothic"/>
                <a:cs typeface="Malgun Gothic"/>
                <a:sym typeface="Malgun Gothic"/>
              </a:defRPr>
            </a:pPr>
            <a:r>
              <a:t>Arthur Samuel described Machine Learning as: "the field of study that gives computers the ability to learn without being explicitly programmed." And this is old, informal definition.</a:t>
            </a:r>
            <a:br/>
            <a:r>
              <a:t>In general, machine learning can be assigned to one of two broad classifications. supervised learning, OR unsupervised learning.</a:t>
            </a:r>
            <a:br/>
            <a:r>
              <a:t>And there is also Reinforce Learning.</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8" name="Shape 148"/>
          <p:cNvSpPr/>
          <p:nvPr>
            <p:ph type="sldImg"/>
          </p:nvPr>
        </p:nvSpPr>
        <p:spPr>
          <a:prstGeom prst="rect">
            <a:avLst/>
          </a:prstGeom>
        </p:spPr>
        <p:txBody>
          <a:bodyPr/>
          <a:lstStyle/>
          <a:p>
            <a:pPr/>
          </a:p>
        </p:txBody>
      </p:sp>
      <p:sp>
        <p:nvSpPr>
          <p:cNvPr id="149" name="Shape 149"/>
          <p:cNvSpPr/>
          <p:nvPr>
            <p:ph type="body" sz="quarter" idx="1"/>
          </p:nvPr>
        </p:nvSpPr>
        <p:spPr>
          <a:prstGeom prst="rect">
            <a:avLst/>
          </a:prstGeom>
        </p:spPr>
        <p:txBody>
          <a:bodyPr/>
          <a:lstStyle/>
          <a:p>
            <a:pPr>
              <a:defRPr sz="1200">
                <a:latin typeface="Malgun Gothic"/>
                <a:ea typeface="Malgun Gothic"/>
                <a:cs typeface="Malgun Gothic"/>
                <a:sym typeface="Malgun Gothic"/>
              </a:defRPr>
            </a:pPr>
            <a:r>
              <a:t>We have learned about the definition of machine learning and some models earlier.</a:t>
            </a:r>
          </a:p>
          <a:p>
            <a:pPr>
              <a:defRPr sz="1200">
                <a:latin typeface="Malgun Gothic"/>
                <a:ea typeface="Malgun Gothic"/>
                <a:cs typeface="Malgun Gothic"/>
                <a:sym typeface="Malgun Gothic"/>
              </a:defRPr>
            </a:pPr>
            <a:r>
              <a:t>Machine learning is simple and useful, but there is a limit to do complex tasks.</a:t>
            </a:r>
          </a:p>
          <a:p>
            <a:pPr>
              <a:defRPr sz="1200">
                <a:latin typeface="Malgun Gothic"/>
                <a:ea typeface="Malgun Gothic"/>
                <a:cs typeface="Malgun Gothic"/>
                <a:sym typeface="Malgun Gothic"/>
              </a:defRPr>
            </a:pPr>
            <a:r>
              <a:t>So we have ‘Deep learning’, an advanced form of machine learning.</a:t>
            </a:r>
          </a:p>
          <a:p>
            <a:pPr>
              <a:defRPr sz="1200">
                <a:latin typeface="Malgun Gothic"/>
                <a:ea typeface="Malgun Gothic"/>
                <a:cs typeface="Malgun Gothic"/>
                <a:sym typeface="Malgun Gothic"/>
              </a:defRPr>
            </a:pPr>
            <a:r>
              <a:t>The most difference between machine learning and deep learning is Feature Extraction.</a:t>
            </a:r>
          </a:p>
          <a:p>
            <a:pPr>
              <a:defRPr sz="1200">
                <a:latin typeface="Malgun Gothic"/>
                <a:ea typeface="Malgun Gothic"/>
                <a:cs typeface="Malgun Gothic"/>
                <a:sym typeface="Malgun Gothic"/>
              </a:defRPr>
            </a:pPr>
            <a:r>
              <a:t>In Machine Learning, human extract features from input.</a:t>
            </a:r>
            <a:br/>
            <a:r>
              <a:t>And after extracting features, it is classified by algorithms.</a:t>
            </a:r>
          </a:p>
          <a:p>
            <a:pPr>
              <a:defRPr sz="1200">
                <a:latin typeface="Malgun Gothic"/>
                <a:ea typeface="Malgun Gothic"/>
                <a:cs typeface="Malgun Gothic"/>
                <a:sym typeface="Malgun Gothic"/>
              </a:defRPr>
            </a:pPr>
            <a:r>
              <a:t>On the other hand, in deep learning, algorithm extracts features from input and classifies.</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7" name="Shape 157"/>
          <p:cNvSpPr/>
          <p:nvPr>
            <p:ph type="sldImg"/>
          </p:nvPr>
        </p:nvSpPr>
        <p:spPr>
          <a:prstGeom prst="rect">
            <a:avLst/>
          </a:prstGeom>
        </p:spPr>
        <p:txBody>
          <a:bodyPr/>
          <a:lstStyle/>
          <a:p>
            <a:pPr/>
          </a:p>
        </p:txBody>
      </p:sp>
      <p:sp>
        <p:nvSpPr>
          <p:cNvPr id="158" name="Shape 158"/>
          <p:cNvSpPr/>
          <p:nvPr>
            <p:ph type="body" sz="quarter" idx="1"/>
          </p:nvPr>
        </p:nvSpPr>
        <p:spPr>
          <a:prstGeom prst="rect">
            <a:avLst/>
          </a:prstGeom>
        </p:spPr>
        <p:txBody>
          <a:bodyPr/>
          <a:lstStyle/>
          <a:p>
            <a:pPr>
              <a:defRPr sz="1200">
                <a:latin typeface="Malgun Gothic"/>
                <a:ea typeface="Malgun Gothic"/>
                <a:cs typeface="Malgun Gothic"/>
                <a:sym typeface="Malgun Gothic"/>
              </a:defRPr>
            </a:pPr>
            <a:r>
              <a:t>The point of Deep Learning is ‘artificial neural network’.</a:t>
            </a:r>
            <a:endParaRPr sz="1000"/>
          </a:p>
          <a:p>
            <a:pPr>
              <a:defRPr sz="1200">
                <a:latin typeface="Malgun Gothic"/>
                <a:ea typeface="Malgun Gothic"/>
                <a:cs typeface="Malgun Gothic"/>
                <a:sym typeface="Malgun Gothic"/>
              </a:defRPr>
            </a:pPr>
            <a:r>
              <a:t>Artificial neural networks mimic neural networks in the human brain.</a:t>
            </a:r>
            <a:endParaRPr sz="1000"/>
          </a:p>
          <a:p>
            <a:pPr>
              <a:defRPr sz="1200">
                <a:latin typeface="Malgun Gothic"/>
                <a:ea typeface="Malgun Gothic"/>
                <a:cs typeface="Malgun Gothic"/>
                <a:sym typeface="Malgun Gothic"/>
              </a:defRPr>
            </a:pPr>
            <a:r>
              <a:t>The picture of the left side is neuron of the human brain. Each neuron inputs their signal and outputs to next neuron.</a:t>
            </a:r>
            <a:endParaRPr sz="1000"/>
          </a:p>
          <a:p>
            <a:pPr>
              <a:defRPr sz="1200">
                <a:latin typeface="Malgun Gothic"/>
                <a:ea typeface="Malgun Gothic"/>
                <a:cs typeface="Malgun Gothic"/>
                <a:sym typeface="Malgun Gothic"/>
              </a:defRPr>
            </a:pPr>
            <a:r>
              <a:t>And the picture of the right side is artificial neuron. This is called perceptron in Computer Science. Like human neurons, they output y by input</a:t>
            </a:r>
            <a:r>
              <a:t>t</a:t>
            </a:r>
            <a:r>
              <a:t>ing x.</a:t>
            </a:r>
            <a:endParaRPr sz="1000"/>
          </a:p>
          <a:p>
            <a:pPr>
              <a:defRPr sz="1200">
                <a:latin typeface="Malgun Gothic"/>
                <a:ea typeface="Malgun Gothic"/>
                <a:cs typeface="Malgun Gothic"/>
                <a:sym typeface="Malgun Gothic"/>
              </a:defRPr>
            </a:pPr>
            <a:r>
              <a:t>These perceptron configure the Deep Learning Network. So what a neural network is a full of perceptron such as brains made up of neurons that can be learned.</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6" name="Shape 166"/>
          <p:cNvSpPr/>
          <p:nvPr>
            <p:ph type="sldImg"/>
          </p:nvPr>
        </p:nvSpPr>
        <p:spPr>
          <a:prstGeom prst="rect">
            <a:avLst/>
          </a:prstGeom>
        </p:spPr>
        <p:txBody>
          <a:bodyPr/>
          <a:lstStyle/>
          <a:p>
            <a:pPr/>
          </a:p>
        </p:txBody>
      </p:sp>
      <p:sp>
        <p:nvSpPr>
          <p:cNvPr id="167" name="Shape 167"/>
          <p:cNvSpPr/>
          <p:nvPr>
            <p:ph type="body" sz="quarter" idx="1"/>
          </p:nvPr>
        </p:nvSpPr>
        <p:spPr>
          <a:prstGeom prst="rect">
            <a:avLst/>
          </a:prstGeom>
        </p:spPr>
        <p:txBody>
          <a:bodyPr/>
          <a:lstStyle/>
          <a:p>
            <a:pPr>
              <a:defRPr sz="1200">
                <a:latin typeface="Malgun Gothic"/>
                <a:ea typeface="Malgun Gothic"/>
                <a:cs typeface="Malgun Gothic"/>
                <a:sym typeface="Malgun Gothic"/>
              </a:defRPr>
            </a:pPr>
            <a:r>
              <a:t>The most basic form of Deep Learning is ‘Deep Neural Network’.</a:t>
            </a:r>
            <a:endParaRPr sz="1000"/>
          </a:p>
          <a:p>
            <a:pPr>
              <a:defRPr sz="1200">
                <a:latin typeface="Malgun Gothic"/>
                <a:ea typeface="Malgun Gothic"/>
                <a:cs typeface="Malgun Gothic"/>
                <a:sym typeface="Malgun Gothic"/>
              </a:defRPr>
            </a:pPr>
            <a:r>
              <a:t>Just as the human brain learns through layers of neurons, it learns through layers of perceptron, or Deep Neural Network.</a:t>
            </a:r>
            <a:endParaRPr sz="1000"/>
          </a:p>
          <a:p>
            <a:pPr>
              <a:defRPr sz="1200">
                <a:latin typeface="Malgun Gothic"/>
                <a:ea typeface="Malgun Gothic"/>
                <a:cs typeface="Malgun Gothic"/>
                <a:sym typeface="Malgun Gothic"/>
              </a:defRPr>
            </a:pPr>
            <a:r>
              <a:t>For example, if you enter an image into a DNN, you can automatically extract and learn features of images via layers of perceptron.</a:t>
            </a:r>
            <a:endParaRPr sz="1000"/>
          </a:p>
          <a:p>
            <a:pPr>
              <a:defRPr sz="1200">
                <a:latin typeface="Malgun Gothic"/>
                <a:ea typeface="Malgun Gothic"/>
                <a:cs typeface="Malgun Gothic"/>
                <a:sym typeface="Malgun Gothic"/>
              </a:defRPr>
            </a:pPr>
            <a:r>
              <a:t>Like this, DNN is more powerful than traditional Machine Learning, but they are more complex, more capacity, and slower.</a:t>
            </a:r>
          </a:p>
          <a:p>
            <a:pPr>
              <a:defRPr sz="1200">
                <a:latin typeface="Malgun Gothic"/>
                <a:ea typeface="Malgun Gothic"/>
                <a:cs typeface="Malgun Gothic"/>
                <a:sym typeface="Malgun Gothic"/>
              </a:defRPr>
            </a:pPr>
          </a:p>
          <a:p>
            <a:pPr>
              <a:defRPr sz="1200">
                <a:latin typeface="Malgun Gothic"/>
                <a:ea typeface="Malgun Gothic"/>
                <a:cs typeface="Malgun Gothic"/>
                <a:sym typeface="Malgun Gothic"/>
              </a:defRPr>
            </a:pPr>
            <a:r>
              <a:t>So there’s two things.</a:t>
            </a:r>
          </a:p>
          <a:p>
            <a:pPr>
              <a:defRPr sz="1200">
                <a:latin typeface="Malgun Gothic"/>
                <a:ea typeface="Malgun Gothic"/>
                <a:cs typeface="Malgun Gothic"/>
                <a:sym typeface="Malgun Gothic"/>
              </a:defRPr>
            </a:pPr>
            <a:r>
              <a:t>First, models that developed DNN to learn from data more efficiently have emerged.</a:t>
            </a:r>
            <a:br/>
            <a:r>
              <a:t>Second, the subsequent model is designed to be able to learn according to the characteristics of the data. </a:t>
            </a:r>
            <a:br/>
            <a:r>
              <a:t>Data could be images, language or time-series.</a:t>
            </a:r>
            <a:br/>
            <a:r>
              <a:t>In the next chapter, we will look at CNN, RNN models from DNN.</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4" name="Shape 174"/>
          <p:cNvSpPr/>
          <p:nvPr>
            <p:ph type="sldImg"/>
          </p:nvPr>
        </p:nvSpPr>
        <p:spPr>
          <a:prstGeom prst="rect">
            <a:avLst/>
          </a:prstGeom>
        </p:spPr>
        <p:txBody>
          <a:bodyPr/>
          <a:lstStyle/>
          <a:p>
            <a:pPr/>
          </a:p>
        </p:txBody>
      </p:sp>
      <p:sp>
        <p:nvSpPr>
          <p:cNvPr id="175" name="Shape 175"/>
          <p:cNvSpPr/>
          <p:nvPr>
            <p:ph type="body" sz="quarter" idx="1"/>
          </p:nvPr>
        </p:nvSpPr>
        <p:spPr>
          <a:prstGeom prst="rect">
            <a:avLst/>
          </a:prstGeom>
        </p:spPr>
        <p:txBody>
          <a:bodyPr/>
          <a:lstStyle/>
          <a:p>
            <a:pPr>
              <a:defRPr sz="1200">
                <a:latin typeface="Malgun Gothic"/>
                <a:ea typeface="Malgun Gothic"/>
                <a:cs typeface="Malgun Gothic"/>
                <a:sym typeface="Malgun Gothic"/>
              </a:defRPr>
            </a:pPr>
            <a:r>
              <a:t>CNN is mainly used by Computer vision as a deep learning algorithm that processes images. It uses a matrix called filter or kernel to extract features from the image.</a:t>
            </a:r>
          </a:p>
          <a:p>
            <a:pPr>
              <a:defRPr sz="1200">
                <a:latin typeface="Malgun Gothic"/>
                <a:ea typeface="Malgun Gothic"/>
                <a:cs typeface="Malgun Gothic"/>
                <a:sym typeface="Malgun Gothic"/>
              </a:defRPr>
            </a:pPr>
            <a:r>
              <a:t>CNN is very powerful, but it has some problems to learn ordered data like language sentences or time-series.</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p:spTree>
      <p:nvGrpSpPr>
        <p:cNvPr id="1" name=""/>
        <p:cNvGrpSpPr/>
        <p:nvPr/>
      </p:nvGrpSpPr>
      <p:grpSpPr>
        <a:xfrm>
          <a:off x="0" y="0"/>
          <a:ext cx="0" cy="0"/>
          <a:chOff x="0" y="0"/>
          <a:chExt cx="0" cy="0"/>
        </a:xfrm>
      </p:grpSpPr>
      <p:sp>
        <p:nvSpPr>
          <p:cNvPr id="11" name="제목 텍스트"/>
          <p:cNvSpPr txBox="1"/>
          <p:nvPr>
            <p:ph type="title"/>
          </p:nvPr>
        </p:nvSpPr>
        <p:spPr>
          <a:xfrm>
            <a:off x="1524000" y="1122362"/>
            <a:ext cx="9144000" cy="2387601"/>
          </a:xfrm>
          <a:prstGeom prst="rect">
            <a:avLst/>
          </a:prstGeom>
        </p:spPr>
        <p:txBody>
          <a:bodyPr anchor="b"/>
          <a:lstStyle>
            <a:lvl1pPr algn="ctr">
              <a:defRPr sz="6000"/>
            </a:lvl1pPr>
          </a:lstStyle>
          <a:p>
            <a:pPr/>
            <a:r>
              <a:t>제목 텍스트</a:t>
            </a:r>
          </a:p>
        </p:txBody>
      </p:sp>
      <p:sp>
        <p:nvSpPr>
          <p:cNvPr id="12" name="본문 첫 번째 줄…"/>
          <p:cNvSpPr txBox="1"/>
          <p:nvPr>
            <p:ph type="body" sz="quarter" idx="1"/>
          </p:nvPr>
        </p:nvSpPr>
        <p:spPr>
          <a:xfrm>
            <a:off x="1524000" y="3602037"/>
            <a:ext cx="9144000" cy="1655764"/>
          </a:xfrm>
          <a:prstGeom prst="rect">
            <a:avLst/>
          </a:prstGeom>
        </p:spPr>
        <p:txBody>
          <a:bodyPr/>
          <a:lstStyle>
            <a:lvl1pPr marL="355600" indent="-304800" algn="ctr">
              <a:lnSpc>
                <a:spcPct val="90000"/>
              </a:lnSpc>
              <a:buClrTx/>
              <a:buSzTx/>
              <a:buFontTx/>
              <a:buNone/>
              <a:defRPr>
                <a:solidFill>
                  <a:srgbClr val="000000"/>
                </a:solidFill>
              </a:defRPr>
            </a:lvl1pPr>
            <a:lvl2pPr marL="355600" indent="50800" algn="ctr">
              <a:lnSpc>
                <a:spcPct val="90000"/>
              </a:lnSpc>
              <a:buClrTx/>
              <a:buSzTx/>
              <a:buFontTx/>
              <a:buNone/>
              <a:defRPr>
                <a:solidFill>
                  <a:srgbClr val="000000"/>
                </a:solidFill>
              </a:defRPr>
            </a:lvl2pPr>
            <a:lvl3pPr marL="355600" indent="50800" algn="ctr">
              <a:lnSpc>
                <a:spcPct val="90000"/>
              </a:lnSpc>
              <a:buClrTx/>
              <a:buSzTx/>
              <a:buFontTx/>
              <a:buNone/>
              <a:defRPr>
                <a:solidFill>
                  <a:srgbClr val="000000"/>
                </a:solidFill>
              </a:defRPr>
            </a:lvl3pPr>
            <a:lvl4pPr marL="355600" indent="50800" algn="ctr">
              <a:lnSpc>
                <a:spcPct val="90000"/>
              </a:lnSpc>
              <a:buClrTx/>
              <a:buSzTx/>
              <a:buFontTx/>
              <a:buNone/>
              <a:defRPr>
                <a:solidFill>
                  <a:srgbClr val="000000"/>
                </a:solidFill>
              </a:defRPr>
            </a:lvl4pPr>
            <a:lvl5pPr marL="355600" indent="50800" algn="ctr">
              <a:lnSpc>
                <a:spcPct val="90000"/>
              </a:lnSpc>
              <a:buClrTx/>
              <a:buSzTx/>
              <a:buFontTx/>
              <a:buNone/>
              <a:defRPr>
                <a:solidFill>
                  <a:srgbClr val="000000"/>
                </a:solidFill>
              </a:defRPr>
            </a:lvl5pPr>
          </a:lstStyle>
          <a:p>
            <a:pPr/>
            <a:r>
              <a:t>본문 첫 번째 줄</a:t>
            </a:r>
          </a:p>
          <a:p>
            <a:pPr lvl="1"/>
            <a:r>
              <a:t>본문 두 번째 줄</a:t>
            </a:r>
          </a:p>
          <a:p>
            <a:pPr lvl="2"/>
            <a:r>
              <a:t>본문 세 번째 줄</a:t>
            </a:r>
          </a:p>
          <a:p>
            <a:pPr lvl="3"/>
            <a:r>
              <a:t>본문 네 번째 줄</a:t>
            </a:r>
          </a:p>
          <a:p>
            <a:pPr lvl="4"/>
            <a:r>
              <a:t>본문 다섯 번째 줄</a:t>
            </a:r>
          </a:p>
        </p:txBody>
      </p:sp>
      <p:sp>
        <p:nvSpPr>
          <p:cNvPr id="13" name="슬라이드 번호"/>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VERTICAL_TEXT">
    <p:spTree>
      <p:nvGrpSpPr>
        <p:cNvPr id="1" name=""/>
        <p:cNvGrpSpPr/>
        <p:nvPr/>
      </p:nvGrpSpPr>
      <p:grpSpPr>
        <a:xfrm>
          <a:off x="0" y="0"/>
          <a:ext cx="0" cy="0"/>
          <a:chOff x="0" y="0"/>
          <a:chExt cx="0" cy="0"/>
        </a:xfrm>
      </p:grpSpPr>
      <p:sp>
        <p:nvSpPr>
          <p:cNvPr id="95" name="제목 텍스트"/>
          <p:cNvSpPr txBox="1"/>
          <p:nvPr>
            <p:ph type="title"/>
          </p:nvPr>
        </p:nvSpPr>
        <p:spPr>
          <a:xfrm>
            <a:off x="838200" y="365125"/>
            <a:ext cx="10515600" cy="1325563"/>
          </a:xfrm>
          <a:prstGeom prst="rect">
            <a:avLst/>
          </a:prstGeom>
        </p:spPr>
        <p:txBody>
          <a:bodyPr/>
          <a:lstStyle>
            <a:lvl1pPr>
              <a:defRPr sz="4400">
                <a:solidFill>
                  <a:srgbClr val="000000"/>
                </a:solidFill>
              </a:defRPr>
            </a:lvl1pPr>
          </a:lstStyle>
          <a:p>
            <a:pPr/>
            <a:r>
              <a:t>제목 텍스트</a:t>
            </a:r>
          </a:p>
        </p:txBody>
      </p:sp>
      <p:sp>
        <p:nvSpPr>
          <p:cNvPr id="96" name="본문 첫 번째 줄…"/>
          <p:cNvSpPr txBox="1"/>
          <p:nvPr>
            <p:ph type="body" idx="1"/>
          </p:nvPr>
        </p:nvSpPr>
        <p:spPr>
          <a:xfrm rot="5400000">
            <a:off x="3920330" y="-1256506"/>
            <a:ext cx="4351340" cy="10515601"/>
          </a:xfrm>
          <a:prstGeom prst="rect">
            <a:avLst/>
          </a:prstGeom>
        </p:spPr>
        <p:txBody>
          <a:bodyPr/>
          <a:lstStyle>
            <a:lvl1pPr indent="-342900">
              <a:lnSpc>
                <a:spcPct val="90000"/>
              </a:lnSpc>
              <a:buClr>
                <a:srgbClr val="000000"/>
              </a:buClr>
              <a:buSzPts val="2800"/>
              <a:defRPr sz="2800">
                <a:solidFill>
                  <a:srgbClr val="000000"/>
                </a:solidFill>
              </a:defRPr>
            </a:lvl1pPr>
            <a:lvl2pPr marL="971550" indent="-400050">
              <a:lnSpc>
                <a:spcPct val="90000"/>
              </a:lnSpc>
              <a:buClr>
                <a:srgbClr val="000000"/>
              </a:buClr>
              <a:buSzPts val="2800"/>
              <a:defRPr sz="2800">
                <a:solidFill>
                  <a:srgbClr val="000000"/>
                </a:solidFill>
              </a:defRPr>
            </a:lvl2pPr>
            <a:lvl3pPr marL="1508760" indent="-480060">
              <a:lnSpc>
                <a:spcPct val="90000"/>
              </a:lnSpc>
              <a:buClr>
                <a:srgbClr val="000000"/>
              </a:buClr>
              <a:buSzPts val="2800"/>
              <a:defRPr sz="2800">
                <a:solidFill>
                  <a:srgbClr val="000000"/>
                </a:solidFill>
              </a:defRPr>
            </a:lvl3pPr>
            <a:lvl4pPr marL="2019300" indent="-533400">
              <a:lnSpc>
                <a:spcPct val="90000"/>
              </a:lnSpc>
              <a:buClr>
                <a:srgbClr val="000000"/>
              </a:buClr>
              <a:buSzPts val="2800"/>
              <a:defRPr sz="2800">
                <a:solidFill>
                  <a:srgbClr val="000000"/>
                </a:solidFill>
              </a:defRPr>
            </a:lvl4pPr>
            <a:lvl5pPr marL="2476500" indent="-533400">
              <a:lnSpc>
                <a:spcPct val="90000"/>
              </a:lnSpc>
              <a:buClr>
                <a:srgbClr val="000000"/>
              </a:buClr>
              <a:buSzPts val="2800"/>
              <a:defRPr sz="2800">
                <a:solidFill>
                  <a:srgbClr val="000000"/>
                </a:solidFill>
              </a:defRPr>
            </a:lvl5pPr>
          </a:lstStyle>
          <a:p>
            <a:pPr/>
            <a:r>
              <a:t>본문 첫 번째 줄</a:t>
            </a:r>
          </a:p>
          <a:p>
            <a:pPr lvl="1"/>
            <a:r>
              <a:t>본문 두 번째 줄</a:t>
            </a:r>
          </a:p>
          <a:p>
            <a:pPr lvl="2"/>
            <a:r>
              <a:t>본문 세 번째 줄</a:t>
            </a:r>
          </a:p>
          <a:p>
            <a:pPr lvl="3"/>
            <a:r>
              <a:t>본문 네 번째 줄</a:t>
            </a:r>
          </a:p>
          <a:p>
            <a:pPr lvl="4"/>
            <a:r>
              <a:t>본문 다섯 번째 줄</a:t>
            </a:r>
          </a:p>
        </p:txBody>
      </p:sp>
      <p:sp>
        <p:nvSpPr>
          <p:cNvPr id="97" name="슬라이드 번호"/>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VERTICAL_TITLE_AND_VERTICAL_TEXT">
    <p:spTree>
      <p:nvGrpSpPr>
        <p:cNvPr id="1" name=""/>
        <p:cNvGrpSpPr/>
        <p:nvPr/>
      </p:nvGrpSpPr>
      <p:grpSpPr>
        <a:xfrm>
          <a:off x="0" y="0"/>
          <a:ext cx="0" cy="0"/>
          <a:chOff x="0" y="0"/>
          <a:chExt cx="0" cy="0"/>
        </a:xfrm>
      </p:grpSpPr>
      <p:sp>
        <p:nvSpPr>
          <p:cNvPr id="104" name="제목 텍스트"/>
          <p:cNvSpPr txBox="1"/>
          <p:nvPr>
            <p:ph type="title"/>
          </p:nvPr>
        </p:nvSpPr>
        <p:spPr>
          <a:xfrm rot="5400000">
            <a:off x="7133431" y="1956592"/>
            <a:ext cx="5811840" cy="2628902"/>
          </a:xfrm>
          <a:prstGeom prst="rect">
            <a:avLst/>
          </a:prstGeom>
        </p:spPr>
        <p:txBody>
          <a:bodyPr/>
          <a:lstStyle>
            <a:lvl1pPr>
              <a:defRPr sz="4400">
                <a:solidFill>
                  <a:srgbClr val="000000"/>
                </a:solidFill>
              </a:defRPr>
            </a:lvl1pPr>
          </a:lstStyle>
          <a:p>
            <a:pPr/>
            <a:r>
              <a:t>제목 텍스트</a:t>
            </a:r>
          </a:p>
        </p:txBody>
      </p:sp>
      <p:sp>
        <p:nvSpPr>
          <p:cNvPr id="105" name="본문 첫 번째 줄…"/>
          <p:cNvSpPr txBox="1"/>
          <p:nvPr>
            <p:ph type="body" idx="1"/>
          </p:nvPr>
        </p:nvSpPr>
        <p:spPr>
          <a:xfrm rot="5400000">
            <a:off x="1799431" y="-596107"/>
            <a:ext cx="5811838" cy="7734301"/>
          </a:xfrm>
          <a:prstGeom prst="rect">
            <a:avLst/>
          </a:prstGeom>
        </p:spPr>
        <p:txBody>
          <a:bodyPr/>
          <a:lstStyle>
            <a:lvl1pPr indent="-342900">
              <a:lnSpc>
                <a:spcPct val="90000"/>
              </a:lnSpc>
              <a:buClr>
                <a:srgbClr val="000000"/>
              </a:buClr>
              <a:buSzPts val="2800"/>
              <a:defRPr sz="2800">
                <a:solidFill>
                  <a:srgbClr val="000000"/>
                </a:solidFill>
              </a:defRPr>
            </a:lvl1pPr>
            <a:lvl2pPr marL="971550" indent="-400050">
              <a:lnSpc>
                <a:spcPct val="90000"/>
              </a:lnSpc>
              <a:buClr>
                <a:srgbClr val="000000"/>
              </a:buClr>
              <a:buSzPts val="2800"/>
              <a:defRPr sz="2800">
                <a:solidFill>
                  <a:srgbClr val="000000"/>
                </a:solidFill>
              </a:defRPr>
            </a:lvl2pPr>
            <a:lvl3pPr marL="1508760" indent="-480060">
              <a:lnSpc>
                <a:spcPct val="90000"/>
              </a:lnSpc>
              <a:buClr>
                <a:srgbClr val="000000"/>
              </a:buClr>
              <a:buSzPts val="2800"/>
              <a:defRPr sz="2800">
                <a:solidFill>
                  <a:srgbClr val="000000"/>
                </a:solidFill>
              </a:defRPr>
            </a:lvl3pPr>
            <a:lvl4pPr marL="2019300" indent="-533400">
              <a:lnSpc>
                <a:spcPct val="90000"/>
              </a:lnSpc>
              <a:buClr>
                <a:srgbClr val="000000"/>
              </a:buClr>
              <a:buSzPts val="2800"/>
              <a:defRPr sz="2800">
                <a:solidFill>
                  <a:srgbClr val="000000"/>
                </a:solidFill>
              </a:defRPr>
            </a:lvl4pPr>
            <a:lvl5pPr marL="2476500" indent="-533400">
              <a:lnSpc>
                <a:spcPct val="90000"/>
              </a:lnSpc>
              <a:buClr>
                <a:srgbClr val="000000"/>
              </a:buClr>
              <a:buSzPts val="2800"/>
              <a:defRPr sz="2800">
                <a:solidFill>
                  <a:srgbClr val="000000"/>
                </a:solidFill>
              </a:defRPr>
            </a:lvl5pPr>
          </a:lstStyle>
          <a:p>
            <a:pPr/>
            <a:r>
              <a:t>본문 첫 번째 줄</a:t>
            </a:r>
          </a:p>
          <a:p>
            <a:pPr lvl="1"/>
            <a:r>
              <a:t>본문 두 번째 줄</a:t>
            </a:r>
          </a:p>
          <a:p>
            <a:pPr lvl="2"/>
            <a:r>
              <a:t>본문 세 번째 줄</a:t>
            </a:r>
          </a:p>
          <a:p>
            <a:pPr lvl="3"/>
            <a:r>
              <a:t>본문 네 번째 줄</a:t>
            </a:r>
          </a:p>
          <a:p>
            <a:pPr lvl="4"/>
            <a:r>
              <a:t>본문 다섯 번째 줄</a:t>
            </a:r>
          </a:p>
        </p:txBody>
      </p:sp>
      <p:sp>
        <p:nvSpPr>
          <p:cNvPr id="106" name="슬라이드 번호"/>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OBJECT">
    <p:spTree>
      <p:nvGrpSpPr>
        <p:cNvPr id="1" name=""/>
        <p:cNvGrpSpPr/>
        <p:nvPr/>
      </p:nvGrpSpPr>
      <p:grpSpPr>
        <a:xfrm>
          <a:off x="0" y="0"/>
          <a:ext cx="0" cy="0"/>
          <a:chOff x="0" y="0"/>
          <a:chExt cx="0" cy="0"/>
        </a:xfrm>
      </p:grpSpPr>
      <p:sp>
        <p:nvSpPr>
          <p:cNvPr id="20" name="제목 텍스트"/>
          <p:cNvSpPr txBox="1"/>
          <p:nvPr>
            <p:ph type="title"/>
          </p:nvPr>
        </p:nvSpPr>
        <p:spPr>
          <a:prstGeom prst="rect">
            <a:avLst/>
          </a:prstGeom>
        </p:spPr>
        <p:txBody>
          <a:bodyPr/>
          <a:lstStyle/>
          <a:p>
            <a:pPr/>
            <a:r>
              <a:t>제목 텍스트</a:t>
            </a:r>
          </a:p>
        </p:txBody>
      </p:sp>
      <p:sp>
        <p:nvSpPr>
          <p:cNvPr id="21" name="본문 첫 번째 줄…"/>
          <p:cNvSpPr txBox="1"/>
          <p:nvPr>
            <p:ph type="body" idx="1"/>
          </p:nvPr>
        </p:nvSpPr>
        <p:spPr>
          <a:prstGeom prst="rect">
            <a:avLst/>
          </a:prstGeom>
        </p:spPr>
        <p:txBody>
          <a:bodyPr/>
          <a:lstStyle/>
          <a:p>
            <a:pPr/>
            <a:r>
              <a:t>본문 첫 번째 줄</a:t>
            </a:r>
          </a:p>
          <a:p>
            <a:pPr lvl="1"/>
            <a:r>
              <a:t>본문 두 번째 줄</a:t>
            </a:r>
          </a:p>
          <a:p>
            <a:pPr lvl="2"/>
            <a:r>
              <a:t>본문 세 번째 줄</a:t>
            </a:r>
          </a:p>
          <a:p>
            <a:pPr lvl="3"/>
            <a:r>
              <a:t>본문 네 번째 줄</a:t>
            </a:r>
          </a:p>
          <a:p>
            <a:pPr lvl="4"/>
            <a:r>
              <a:t>본문 다섯 번째 줄</a:t>
            </a:r>
          </a:p>
        </p:txBody>
      </p:sp>
      <p:sp>
        <p:nvSpPr>
          <p:cNvPr id="22" name="슬라이드 번호"/>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_HEADER">
    <p:spTree>
      <p:nvGrpSpPr>
        <p:cNvPr id="1" name=""/>
        <p:cNvGrpSpPr/>
        <p:nvPr/>
      </p:nvGrpSpPr>
      <p:grpSpPr>
        <a:xfrm>
          <a:off x="0" y="0"/>
          <a:ext cx="0" cy="0"/>
          <a:chOff x="0" y="0"/>
          <a:chExt cx="0" cy="0"/>
        </a:xfrm>
      </p:grpSpPr>
      <p:sp>
        <p:nvSpPr>
          <p:cNvPr id="29" name="제목 텍스트"/>
          <p:cNvSpPr txBox="1"/>
          <p:nvPr>
            <p:ph type="title"/>
          </p:nvPr>
        </p:nvSpPr>
        <p:spPr>
          <a:xfrm>
            <a:off x="831850" y="1709738"/>
            <a:ext cx="10515600" cy="2852737"/>
          </a:xfrm>
          <a:prstGeom prst="rect">
            <a:avLst/>
          </a:prstGeom>
        </p:spPr>
        <p:txBody>
          <a:bodyPr anchor="b"/>
          <a:lstStyle>
            <a:lvl1pPr>
              <a:defRPr sz="6000">
                <a:solidFill>
                  <a:srgbClr val="000000"/>
                </a:solidFill>
              </a:defRPr>
            </a:lvl1pPr>
          </a:lstStyle>
          <a:p>
            <a:pPr/>
            <a:r>
              <a:t>제목 텍스트</a:t>
            </a:r>
          </a:p>
        </p:txBody>
      </p:sp>
      <p:sp>
        <p:nvSpPr>
          <p:cNvPr id="30" name="본문 첫 번째 줄…"/>
          <p:cNvSpPr txBox="1"/>
          <p:nvPr>
            <p:ph type="body" sz="quarter" idx="1"/>
          </p:nvPr>
        </p:nvSpPr>
        <p:spPr>
          <a:xfrm>
            <a:off x="831850" y="4589462"/>
            <a:ext cx="10515600" cy="1500189"/>
          </a:xfrm>
          <a:prstGeom prst="rect">
            <a:avLst/>
          </a:prstGeom>
        </p:spPr>
        <p:txBody>
          <a:bodyPr/>
          <a:lstStyle>
            <a:lvl1pPr marL="0" indent="228600">
              <a:lnSpc>
                <a:spcPct val="90000"/>
              </a:lnSpc>
              <a:buClrTx/>
              <a:buSzTx/>
              <a:buFontTx/>
              <a:buNone/>
              <a:defRPr>
                <a:solidFill>
                  <a:srgbClr val="888888"/>
                </a:solidFill>
              </a:defRPr>
            </a:lvl1pPr>
            <a:lvl2pPr marL="0" indent="228600">
              <a:lnSpc>
                <a:spcPct val="90000"/>
              </a:lnSpc>
              <a:buClrTx/>
              <a:buSzTx/>
              <a:buFontTx/>
              <a:buNone/>
              <a:defRPr>
                <a:solidFill>
                  <a:srgbClr val="888888"/>
                </a:solidFill>
              </a:defRPr>
            </a:lvl2pPr>
            <a:lvl3pPr marL="0" indent="228600">
              <a:lnSpc>
                <a:spcPct val="90000"/>
              </a:lnSpc>
              <a:buClrTx/>
              <a:buSzTx/>
              <a:buFontTx/>
              <a:buNone/>
              <a:defRPr>
                <a:solidFill>
                  <a:srgbClr val="888888"/>
                </a:solidFill>
              </a:defRPr>
            </a:lvl3pPr>
            <a:lvl4pPr marL="0" indent="228600">
              <a:lnSpc>
                <a:spcPct val="90000"/>
              </a:lnSpc>
              <a:buClrTx/>
              <a:buSzTx/>
              <a:buFontTx/>
              <a:buNone/>
              <a:defRPr>
                <a:solidFill>
                  <a:srgbClr val="888888"/>
                </a:solidFill>
              </a:defRPr>
            </a:lvl4pPr>
            <a:lvl5pPr marL="0" indent="228600">
              <a:lnSpc>
                <a:spcPct val="90000"/>
              </a:lnSpc>
              <a:buClrTx/>
              <a:buSzTx/>
              <a:buFontTx/>
              <a:buNone/>
              <a:defRPr>
                <a:solidFill>
                  <a:srgbClr val="888888"/>
                </a:solidFill>
              </a:defRPr>
            </a:lvl5pPr>
          </a:lstStyle>
          <a:p>
            <a:pPr/>
            <a:r>
              <a:t>본문 첫 번째 줄</a:t>
            </a:r>
          </a:p>
          <a:p>
            <a:pPr lvl="1"/>
            <a:r>
              <a:t>본문 두 번째 줄</a:t>
            </a:r>
          </a:p>
          <a:p>
            <a:pPr lvl="2"/>
            <a:r>
              <a:t>본문 세 번째 줄</a:t>
            </a:r>
          </a:p>
          <a:p>
            <a:pPr lvl="3"/>
            <a:r>
              <a:t>본문 네 번째 줄</a:t>
            </a:r>
          </a:p>
          <a:p>
            <a:pPr lvl="4"/>
            <a:r>
              <a:t>본문 다섯 번째 줄</a:t>
            </a:r>
          </a:p>
        </p:txBody>
      </p:sp>
      <p:sp>
        <p:nvSpPr>
          <p:cNvPr id="31" name="슬라이드 번호"/>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WO_OBJECTS">
    <p:spTree>
      <p:nvGrpSpPr>
        <p:cNvPr id="1" name=""/>
        <p:cNvGrpSpPr/>
        <p:nvPr/>
      </p:nvGrpSpPr>
      <p:grpSpPr>
        <a:xfrm>
          <a:off x="0" y="0"/>
          <a:ext cx="0" cy="0"/>
          <a:chOff x="0" y="0"/>
          <a:chExt cx="0" cy="0"/>
        </a:xfrm>
      </p:grpSpPr>
      <p:sp>
        <p:nvSpPr>
          <p:cNvPr id="38" name="제목 텍스트"/>
          <p:cNvSpPr txBox="1"/>
          <p:nvPr>
            <p:ph type="title"/>
          </p:nvPr>
        </p:nvSpPr>
        <p:spPr>
          <a:xfrm>
            <a:off x="838200" y="365125"/>
            <a:ext cx="10515600" cy="1325563"/>
          </a:xfrm>
          <a:prstGeom prst="rect">
            <a:avLst/>
          </a:prstGeom>
        </p:spPr>
        <p:txBody>
          <a:bodyPr/>
          <a:lstStyle>
            <a:lvl1pPr>
              <a:defRPr sz="4400">
                <a:solidFill>
                  <a:srgbClr val="000000"/>
                </a:solidFill>
              </a:defRPr>
            </a:lvl1pPr>
          </a:lstStyle>
          <a:p>
            <a:pPr/>
            <a:r>
              <a:t>제목 텍스트</a:t>
            </a:r>
          </a:p>
        </p:txBody>
      </p:sp>
      <p:sp>
        <p:nvSpPr>
          <p:cNvPr id="39" name="본문 첫 번째 줄…"/>
          <p:cNvSpPr txBox="1"/>
          <p:nvPr>
            <p:ph type="body" sz="half" idx="1"/>
          </p:nvPr>
        </p:nvSpPr>
        <p:spPr>
          <a:xfrm>
            <a:off x="838200" y="1825625"/>
            <a:ext cx="5181600" cy="4351338"/>
          </a:xfrm>
          <a:prstGeom prst="rect">
            <a:avLst/>
          </a:prstGeom>
        </p:spPr>
        <p:txBody>
          <a:bodyPr/>
          <a:lstStyle>
            <a:lvl1pPr indent="-342900">
              <a:lnSpc>
                <a:spcPct val="90000"/>
              </a:lnSpc>
              <a:buClr>
                <a:srgbClr val="000000"/>
              </a:buClr>
              <a:buSzPts val="2800"/>
              <a:defRPr sz="2800">
                <a:solidFill>
                  <a:srgbClr val="000000"/>
                </a:solidFill>
              </a:defRPr>
            </a:lvl1pPr>
            <a:lvl2pPr marL="971550" indent="-400050">
              <a:lnSpc>
                <a:spcPct val="90000"/>
              </a:lnSpc>
              <a:buClr>
                <a:srgbClr val="000000"/>
              </a:buClr>
              <a:buSzPts val="2800"/>
              <a:defRPr sz="2800">
                <a:solidFill>
                  <a:srgbClr val="000000"/>
                </a:solidFill>
              </a:defRPr>
            </a:lvl2pPr>
            <a:lvl3pPr marL="1508760" indent="-480060">
              <a:lnSpc>
                <a:spcPct val="90000"/>
              </a:lnSpc>
              <a:buClr>
                <a:srgbClr val="000000"/>
              </a:buClr>
              <a:buSzPts val="2800"/>
              <a:defRPr sz="2800">
                <a:solidFill>
                  <a:srgbClr val="000000"/>
                </a:solidFill>
              </a:defRPr>
            </a:lvl3pPr>
            <a:lvl4pPr marL="2019300" indent="-533400">
              <a:lnSpc>
                <a:spcPct val="90000"/>
              </a:lnSpc>
              <a:buClr>
                <a:srgbClr val="000000"/>
              </a:buClr>
              <a:buSzPts val="2800"/>
              <a:defRPr sz="2800">
                <a:solidFill>
                  <a:srgbClr val="000000"/>
                </a:solidFill>
              </a:defRPr>
            </a:lvl4pPr>
            <a:lvl5pPr marL="2476500" indent="-533400">
              <a:lnSpc>
                <a:spcPct val="90000"/>
              </a:lnSpc>
              <a:buClr>
                <a:srgbClr val="000000"/>
              </a:buClr>
              <a:buSzPts val="2800"/>
              <a:defRPr sz="2800">
                <a:solidFill>
                  <a:srgbClr val="000000"/>
                </a:solidFill>
              </a:defRPr>
            </a:lvl5pPr>
          </a:lstStyle>
          <a:p>
            <a:pPr/>
            <a:r>
              <a:t>본문 첫 번째 줄</a:t>
            </a:r>
          </a:p>
          <a:p>
            <a:pPr lvl="1"/>
            <a:r>
              <a:t>본문 두 번째 줄</a:t>
            </a:r>
          </a:p>
          <a:p>
            <a:pPr lvl="2"/>
            <a:r>
              <a:t>본문 세 번째 줄</a:t>
            </a:r>
          </a:p>
          <a:p>
            <a:pPr lvl="3"/>
            <a:r>
              <a:t>본문 네 번째 줄</a:t>
            </a:r>
          </a:p>
          <a:p>
            <a:pPr lvl="4"/>
            <a:r>
              <a:t>본문 다섯 번째 줄</a:t>
            </a:r>
          </a:p>
        </p:txBody>
      </p:sp>
      <p:sp>
        <p:nvSpPr>
          <p:cNvPr id="40" name="Google Shape;34;p47"/>
          <p:cNvSpPr txBox="1"/>
          <p:nvPr>
            <p:ph type="body" sz="half" idx="21"/>
          </p:nvPr>
        </p:nvSpPr>
        <p:spPr>
          <a:xfrm>
            <a:off x="6172200" y="1825625"/>
            <a:ext cx="5181600" cy="4351338"/>
          </a:xfrm>
          <a:prstGeom prst="rect">
            <a:avLst/>
          </a:prstGeom>
        </p:spPr>
        <p:txBody>
          <a:bodyPr/>
          <a:lstStyle/>
          <a:p>
            <a:pPr/>
          </a:p>
        </p:txBody>
      </p:sp>
      <p:sp>
        <p:nvSpPr>
          <p:cNvPr id="41" name="슬라이드 번호"/>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WO_OBJECTS_WITH_TEXT">
    <p:spTree>
      <p:nvGrpSpPr>
        <p:cNvPr id="1" name=""/>
        <p:cNvGrpSpPr/>
        <p:nvPr/>
      </p:nvGrpSpPr>
      <p:grpSpPr>
        <a:xfrm>
          <a:off x="0" y="0"/>
          <a:ext cx="0" cy="0"/>
          <a:chOff x="0" y="0"/>
          <a:chExt cx="0" cy="0"/>
        </a:xfrm>
      </p:grpSpPr>
      <p:sp>
        <p:nvSpPr>
          <p:cNvPr id="48" name="제목 텍스트"/>
          <p:cNvSpPr txBox="1"/>
          <p:nvPr>
            <p:ph type="title"/>
          </p:nvPr>
        </p:nvSpPr>
        <p:spPr>
          <a:xfrm>
            <a:off x="839787" y="365125"/>
            <a:ext cx="10515601" cy="1325563"/>
          </a:xfrm>
          <a:prstGeom prst="rect">
            <a:avLst/>
          </a:prstGeom>
        </p:spPr>
        <p:txBody>
          <a:bodyPr/>
          <a:lstStyle>
            <a:lvl1pPr>
              <a:defRPr sz="4400">
                <a:solidFill>
                  <a:srgbClr val="000000"/>
                </a:solidFill>
              </a:defRPr>
            </a:lvl1pPr>
          </a:lstStyle>
          <a:p>
            <a:pPr/>
            <a:r>
              <a:t>제목 텍스트</a:t>
            </a:r>
          </a:p>
        </p:txBody>
      </p:sp>
      <p:sp>
        <p:nvSpPr>
          <p:cNvPr id="49" name="본문 첫 번째 줄…"/>
          <p:cNvSpPr txBox="1"/>
          <p:nvPr>
            <p:ph type="body" sz="quarter" idx="1"/>
          </p:nvPr>
        </p:nvSpPr>
        <p:spPr>
          <a:xfrm>
            <a:off x="839787" y="1681163"/>
            <a:ext cx="5157790" cy="823914"/>
          </a:xfrm>
          <a:prstGeom prst="rect">
            <a:avLst/>
          </a:prstGeom>
        </p:spPr>
        <p:txBody>
          <a:bodyPr anchor="b"/>
          <a:lstStyle>
            <a:lvl1pPr marL="0" indent="228600">
              <a:lnSpc>
                <a:spcPct val="90000"/>
              </a:lnSpc>
              <a:buClrTx/>
              <a:buSzTx/>
              <a:buFontTx/>
              <a:buNone/>
              <a:defRPr b="1">
                <a:solidFill>
                  <a:srgbClr val="000000"/>
                </a:solidFill>
              </a:defRPr>
            </a:lvl1pPr>
            <a:lvl2pPr marL="0" indent="228600">
              <a:lnSpc>
                <a:spcPct val="90000"/>
              </a:lnSpc>
              <a:buClrTx/>
              <a:buSzTx/>
              <a:buFontTx/>
              <a:buNone/>
              <a:defRPr b="1">
                <a:solidFill>
                  <a:srgbClr val="000000"/>
                </a:solidFill>
              </a:defRPr>
            </a:lvl2pPr>
            <a:lvl3pPr marL="0" indent="228600">
              <a:lnSpc>
                <a:spcPct val="90000"/>
              </a:lnSpc>
              <a:buClrTx/>
              <a:buSzTx/>
              <a:buFontTx/>
              <a:buNone/>
              <a:defRPr b="1">
                <a:solidFill>
                  <a:srgbClr val="000000"/>
                </a:solidFill>
              </a:defRPr>
            </a:lvl3pPr>
            <a:lvl4pPr marL="0" indent="228600">
              <a:lnSpc>
                <a:spcPct val="90000"/>
              </a:lnSpc>
              <a:buClrTx/>
              <a:buSzTx/>
              <a:buFontTx/>
              <a:buNone/>
              <a:defRPr b="1">
                <a:solidFill>
                  <a:srgbClr val="000000"/>
                </a:solidFill>
              </a:defRPr>
            </a:lvl4pPr>
            <a:lvl5pPr marL="0" indent="228600">
              <a:lnSpc>
                <a:spcPct val="90000"/>
              </a:lnSpc>
              <a:buClrTx/>
              <a:buSzTx/>
              <a:buFontTx/>
              <a:buNone/>
              <a:defRPr b="1">
                <a:solidFill>
                  <a:srgbClr val="000000"/>
                </a:solidFill>
              </a:defRPr>
            </a:lvl5pPr>
          </a:lstStyle>
          <a:p>
            <a:pPr/>
            <a:r>
              <a:t>본문 첫 번째 줄</a:t>
            </a:r>
          </a:p>
          <a:p>
            <a:pPr lvl="1"/>
            <a:r>
              <a:t>본문 두 번째 줄</a:t>
            </a:r>
          </a:p>
          <a:p>
            <a:pPr lvl="2"/>
            <a:r>
              <a:t>본문 세 번째 줄</a:t>
            </a:r>
          </a:p>
          <a:p>
            <a:pPr lvl="3"/>
            <a:r>
              <a:t>본문 네 번째 줄</a:t>
            </a:r>
          </a:p>
          <a:p>
            <a:pPr lvl="4"/>
            <a:r>
              <a:t>본문 다섯 번째 줄</a:t>
            </a:r>
          </a:p>
        </p:txBody>
      </p:sp>
      <p:sp>
        <p:nvSpPr>
          <p:cNvPr id="50" name="Google Shape;41;p48"/>
          <p:cNvSpPr txBox="1"/>
          <p:nvPr>
            <p:ph type="body" sz="half" idx="21"/>
          </p:nvPr>
        </p:nvSpPr>
        <p:spPr>
          <a:xfrm>
            <a:off x="839787" y="2505075"/>
            <a:ext cx="5157788" cy="3684588"/>
          </a:xfrm>
          <a:prstGeom prst="rect">
            <a:avLst/>
          </a:prstGeom>
        </p:spPr>
        <p:txBody>
          <a:bodyPr/>
          <a:lstStyle/>
          <a:p>
            <a:pPr/>
          </a:p>
        </p:txBody>
      </p:sp>
      <p:sp>
        <p:nvSpPr>
          <p:cNvPr id="51" name="Google Shape;42;p48"/>
          <p:cNvSpPr txBox="1"/>
          <p:nvPr>
            <p:ph type="body" sz="quarter" idx="22"/>
          </p:nvPr>
        </p:nvSpPr>
        <p:spPr>
          <a:xfrm>
            <a:off x="6172200" y="1681163"/>
            <a:ext cx="5183188" cy="823914"/>
          </a:xfrm>
          <a:prstGeom prst="rect">
            <a:avLst/>
          </a:prstGeom>
        </p:spPr>
        <p:txBody>
          <a:bodyPr anchor="b"/>
          <a:lstStyle/>
          <a:p>
            <a:pPr/>
          </a:p>
        </p:txBody>
      </p:sp>
      <p:sp>
        <p:nvSpPr>
          <p:cNvPr id="52" name="Google Shape;43;p48"/>
          <p:cNvSpPr txBox="1"/>
          <p:nvPr>
            <p:ph type="body" sz="half" idx="23"/>
          </p:nvPr>
        </p:nvSpPr>
        <p:spPr>
          <a:xfrm>
            <a:off x="6172200" y="2505075"/>
            <a:ext cx="5183188" cy="3684588"/>
          </a:xfrm>
          <a:prstGeom prst="rect">
            <a:avLst/>
          </a:prstGeom>
        </p:spPr>
        <p:txBody>
          <a:bodyPr/>
          <a:lstStyle/>
          <a:p>
            <a:pPr/>
          </a:p>
        </p:txBody>
      </p:sp>
      <p:sp>
        <p:nvSpPr>
          <p:cNvPr id="53" name="슬라이드 번호"/>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_ONLY">
    <p:spTree>
      <p:nvGrpSpPr>
        <p:cNvPr id="1" name=""/>
        <p:cNvGrpSpPr/>
        <p:nvPr/>
      </p:nvGrpSpPr>
      <p:grpSpPr>
        <a:xfrm>
          <a:off x="0" y="0"/>
          <a:ext cx="0" cy="0"/>
          <a:chOff x="0" y="0"/>
          <a:chExt cx="0" cy="0"/>
        </a:xfrm>
      </p:grpSpPr>
      <p:sp>
        <p:nvSpPr>
          <p:cNvPr id="60" name="제목 텍스트"/>
          <p:cNvSpPr txBox="1"/>
          <p:nvPr>
            <p:ph type="title"/>
          </p:nvPr>
        </p:nvSpPr>
        <p:spPr>
          <a:xfrm>
            <a:off x="838200" y="365125"/>
            <a:ext cx="10515600" cy="1325563"/>
          </a:xfrm>
          <a:prstGeom prst="rect">
            <a:avLst/>
          </a:prstGeom>
        </p:spPr>
        <p:txBody>
          <a:bodyPr/>
          <a:lstStyle>
            <a:lvl1pPr>
              <a:defRPr sz="4400">
                <a:solidFill>
                  <a:srgbClr val="000000"/>
                </a:solidFill>
              </a:defRPr>
            </a:lvl1pPr>
          </a:lstStyle>
          <a:p>
            <a:pPr/>
            <a:r>
              <a:t>제목 텍스트</a:t>
            </a:r>
          </a:p>
        </p:txBody>
      </p:sp>
      <p:sp>
        <p:nvSpPr>
          <p:cNvPr id="61" name="슬라이드 번호"/>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68" name="슬라이드 번호"/>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OBJECT_WITH_CAPTION_TEXT">
    <p:spTree>
      <p:nvGrpSpPr>
        <p:cNvPr id="1" name=""/>
        <p:cNvGrpSpPr/>
        <p:nvPr/>
      </p:nvGrpSpPr>
      <p:grpSpPr>
        <a:xfrm>
          <a:off x="0" y="0"/>
          <a:ext cx="0" cy="0"/>
          <a:chOff x="0" y="0"/>
          <a:chExt cx="0" cy="0"/>
        </a:xfrm>
      </p:grpSpPr>
      <p:sp>
        <p:nvSpPr>
          <p:cNvPr id="75" name="제목 텍스트"/>
          <p:cNvSpPr txBox="1"/>
          <p:nvPr>
            <p:ph type="title"/>
          </p:nvPr>
        </p:nvSpPr>
        <p:spPr>
          <a:xfrm>
            <a:off x="839787" y="457200"/>
            <a:ext cx="3932240" cy="1600200"/>
          </a:xfrm>
          <a:prstGeom prst="rect">
            <a:avLst/>
          </a:prstGeom>
        </p:spPr>
        <p:txBody>
          <a:bodyPr anchor="b"/>
          <a:lstStyle>
            <a:lvl1pPr>
              <a:defRPr sz="3200">
                <a:solidFill>
                  <a:srgbClr val="000000"/>
                </a:solidFill>
              </a:defRPr>
            </a:lvl1pPr>
          </a:lstStyle>
          <a:p>
            <a:pPr/>
            <a:r>
              <a:t>제목 텍스트</a:t>
            </a:r>
          </a:p>
        </p:txBody>
      </p:sp>
      <p:sp>
        <p:nvSpPr>
          <p:cNvPr id="76" name="본문 첫 번째 줄…"/>
          <p:cNvSpPr txBox="1"/>
          <p:nvPr>
            <p:ph type="body" sz="half" idx="1"/>
          </p:nvPr>
        </p:nvSpPr>
        <p:spPr>
          <a:xfrm>
            <a:off x="5183187" y="987425"/>
            <a:ext cx="6172202" cy="4873625"/>
          </a:xfrm>
          <a:prstGeom prst="rect">
            <a:avLst/>
          </a:prstGeom>
        </p:spPr>
        <p:txBody>
          <a:bodyPr/>
          <a:lstStyle>
            <a:lvl1pPr indent="-431800">
              <a:lnSpc>
                <a:spcPct val="90000"/>
              </a:lnSpc>
              <a:buClr>
                <a:srgbClr val="000000"/>
              </a:buClr>
              <a:buSzPts val="3200"/>
              <a:defRPr sz="3200">
                <a:solidFill>
                  <a:srgbClr val="000000"/>
                </a:solidFill>
              </a:defRPr>
            </a:lvl1pPr>
            <a:lvl2pPr marL="972457" indent="-464457">
              <a:lnSpc>
                <a:spcPct val="90000"/>
              </a:lnSpc>
              <a:buClr>
                <a:srgbClr val="000000"/>
              </a:buClr>
              <a:buSzPts val="3200"/>
              <a:defRPr sz="3200">
                <a:solidFill>
                  <a:srgbClr val="000000"/>
                </a:solidFill>
              </a:defRPr>
            </a:lvl2pPr>
            <a:lvl3pPr marL="1498600" indent="-508000">
              <a:lnSpc>
                <a:spcPct val="90000"/>
              </a:lnSpc>
              <a:buClr>
                <a:srgbClr val="000000"/>
              </a:buClr>
              <a:buSzPts val="3200"/>
              <a:defRPr sz="3200">
                <a:solidFill>
                  <a:srgbClr val="000000"/>
                </a:solidFill>
              </a:defRPr>
            </a:lvl3pPr>
            <a:lvl4pPr marL="2042160" indent="-568960">
              <a:lnSpc>
                <a:spcPct val="90000"/>
              </a:lnSpc>
              <a:buClr>
                <a:srgbClr val="000000"/>
              </a:buClr>
              <a:buSzPts val="3200"/>
              <a:defRPr sz="3200">
                <a:solidFill>
                  <a:srgbClr val="000000"/>
                </a:solidFill>
              </a:defRPr>
            </a:lvl4pPr>
            <a:lvl5pPr marL="2499360" indent="-568960">
              <a:lnSpc>
                <a:spcPct val="90000"/>
              </a:lnSpc>
              <a:buClr>
                <a:srgbClr val="000000"/>
              </a:buClr>
              <a:buSzPts val="3200"/>
              <a:defRPr sz="3200">
                <a:solidFill>
                  <a:srgbClr val="000000"/>
                </a:solidFill>
              </a:defRPr>
            </a:lvl5pPr>
          </a:lstStyle>
          <a:p>
            <a:pPr/>
            <a:r>
              <a:t>본문 첫 번째 줄</a:t>
            </a:r>
          </a:p>
          <a:p>
            <a:pPr lvl="1"/>
            <a:r>
              <a:t>본문 두 번째 줄</a:t>
            </a:r>
          </a:p>
          <a:p>
            <a:pPr lvl="2"/>
            <a:r>
              <a:t>본문 세 번째 줄</a:t>
            </a:r>
          </a:p>
          <a:p>
            <a:pPr lvl="3"/>
            <a:r>
              <a:t>본문 네 번째 줄</a:t>
            </a:r>
          </a:p>
          <a:p>
            <a:pPr lvl="4"/>
            <a:r>
              <a:t>본문 다섯 번째 줄</a:t>
            </a:r>
          </a:p>
        </p:txBody>
      </p:sp>
      <p:sp>
        <p:nvSpPr>
          <p:cNvPr id="77" name="Google Shape;59;p51"/>
          <p:cNvSpPr txBox="1"/>
          <p:nvPr>
            <p:ph type="body" sz="quarter" idx="21"/>
          </p:nvPr>
        </p:nvSpPr>
        <p:spPr>
          <a:xfrm>
            <a:off x="839787" y="2057400"/>
            <a:ext cx="3932238" cy="3811588"/>
          </a:xfrm>
          <a:prstGeom prst="rect">
            <a:avLst/>
          </a:prstGeom>
        </p:spPr>
        <p:txBody>
          <a:bodyPr/>
          <a:lstStyle/>
          <a:p>
            <a:pPr/>
          </a:p>
        </p:txBody>
      </p:sp>
      <p:sp>
        <p:nvSpPr>
          <p:cNvPr id="78" name="슬라이드 번호"/>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ICTURE_WITH_CAPTION_TEXT">
    <p:spTree>
      <p:nvGrpSpPr>
        <p:cNvPr id="1" name=""/>
        <p:cNvGrpSpPr/>
        <p:nvPr/>
      </p:nvGrpSpPr>
      <p:grpSpPr>
        <a:xfrm>
          <a:off x="0" y="0"/>
          <a:ext cx="0" cy="0"/>
          <a:chOff x="0" y="0"/>
          <a:chExt cx="0" cy="0"/>
        </a:xfrm>
      </p:grpSpPr>
      <p:sp>
        <p:nvSpPr>
          <p:cNvPr id="85" name="제목 텍스트"/>
          <p:cNvSpPr txBox="1"/>
          <p:nvPr>
            <p:ph type="title"/>
          </p:nvPr>
        </p:nvSpPr>
        <p:spPr>
          <a:xfrm>
            <a:off x="839787" y="457200"/>
            <a:ext cx="3932240" cy="1600200"/>
          </a:xfrm>
          <a:prstGeom prst="rect">
            <a:avLst/>
          </a:prstGeom>
        </p:spPr>
        <p:txBody>
          <a:bodyPr anchor="b"/>
          <a:lstStyle>
            <a:lvl1pPr>
              <a:defRPr sz="3200">
                <a:solidFill>
                  <a:srgbClr val="000000"/>
                </a:solidFill>
              </a:defRPr>
            </a:lvl1pPr>
          </a:lstStyle>
          <a:p>
            <a:pPr/>
            <a:r>
              <a:t>제목 텍스트</a:t>
            </a:r>
          </a:p>
        </p:txBody>
      </p:sp>
      <p:sp>
        <p:nvSpPr>
          <p:cNvPr id="86" name="Google Shape;65;p52"/>
          <p:cNvSpPr/>
          <p:nvPr>
            <p:ph type="pic" sz="half" idx="21"/>
          </p:nvPr>
        </p:nvSpPr>
        <p:spPr>
          <a:xfrm>
            <a:off x="5183187" y="987425"/>
            <a:ext cx="6172202" cy="4873625"/>
          </a:xfrm>
          <a:prstGeom prst="rect">
            <a:avLst/>
          </a:prstGeom>
        </p:spPr>
        <p:txBody>
          <a:bodyPr lIns="91439" tIns="45719" rIns="91439" bIns="45719">
            <a:noAutofit/>
          </a:bodyPr>
          <a:lstStyle/>
          <a:p>
            <a:pPr/>
          </a:p>
        </p:txBody>
      </p:sp>
      <p:sp>
        <p:nvSpPr>
          <p:cNvPr id="87" name="본문 첫 번째 줄…"/>
          <p:cNvSpPr txBox="1"/>
          <p:nvPr>
            <p:ph type="body" sz="quarter" idx="1"/>
          </p:nvPr>
        </p:nvSpPr>
        <p:spPr>
          <a:xfrm>
            <a:off x="839787" y="2057400"/>
            <a:ext cx="3932240" cy="3811588"/>
          </a:xfrm>
          <a:prstGeom prst="rect">
            <a:avLst/>
          </a:prstGeom>
        </p:spPr>
        <p:txBody>
          <a:bodyPr/>
          <a:lstStyle>
            <a:lvl1pPr marL="0" indent="228600">
              <a:lnSpc>
                <a:spcPct val="90000"/>
              </a:lnSpc>
              <a:buClrTx/>
              <a:buSzTx/>
              <a:buFontTx/>
              <a:buNone/>
              <a:defRPr sz="1600">
                <a:solidFill>
                  <a:srgbClr val="000000"/>
                </a:solidFill>
              </a:defRPr>
            </a:lvl1pPr>
            <a:lvl2pPr marL="0" indent="228600">
              <a:lnSpc>
                <a:spcPct val="90000"/>
              </a:lnSpc>
              <a:buClrTx/>
              <a:buSzTx/>
              <a:buFontTx/>
              <a:buNone/>
              <a:defRPr sz="1600">
                <a:solidFill>
                  <a:srgbClr val="000000"/>
                </a:solidFill>
              </a:defRPr>
            </a:lvl2pPr>
            <a:lvl3pPr marL="0" indent="228600">
              <a:lnSpc>
                <a:spcPct val="90000"/>
              </a:lnSpc>
              <a:buClrTx/>
              <a:buSzTx/>
              <a:buFontTx/>
              <a:buNone/>
              <a:defRPr sz="1600">
                <a:solidFill>
                  <a:srgbClr val="000000"/>
                </a:solidFill>
              </a:defRPr>
            </a:lvl3pPr>
            <a:lvl4pPr marL="0" indent="228600">
              <a:lnSpc>
                <a:spcPct val="90000"/>
              </a:lnSpc>
              <a:buClrTx/>
              <a:buSzTx/>
              <a:buFontTx/>
              <a:buNone/>
              <a:defRPr sz="1600">
                <a:solidFill>
                  <a:srgbClr val="000000"/>
                </a:solidFill>
              </a:defRPr>
            </a:lvl4pPr>
            <a:lvl5pPr marL="0" indent="228600">
              <a:lnSpc>
                <a:spcPct val="90000"/>
              </a:lnSpc>
              <a:buClrTx/>
              <a:buSzTx/>
              <a:buFontTx/>
              <a:buNone/>
              <a:defRPr sz="1600">
                <a:solidFill>
                  <a:srgbClr val="000000"/>
                </a:solidFill>
              </a:defRPr>
            </a:lvl5pPr>
          </a:lstStyle>
          <a:p>
            <a:pPr/>
            <a:r>
              <a:t>본문 첫 번째 줄</a:t>
            </a:r>
          </a:p>
          <a:p>
            <a:pPr lvl="1"/>
            <a:r>
              <a:t>본문 두 번째 줄</a:t>
            </a:r>
          </a:p>
          <a:p>
            <a:pPr lvl="2"/>
            <a:r>
              <a:t>본문 세 번째 줄</a:t>
            </a:r>
          </a:p>
          <a:p>
            <a:pPr lvl="3"/>
            <a:r>
              <a:t>본문 네 번째 줄</a:t>
            </a:r>
          </a:p>
          <a:p>
            <a:pPr lvl="4"/>
            <a:r>
              <a:t>본문 다섯 번째 줄</a:t>
            </a:r>
          </a:p>
        </p:txBody>
      </p:sp>
      <p:sp>
        <p:nvSpPr>
          <p:cNvPr id="88" name="슬라이드 번호"/>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제목 텍스트"/>
          <p:cNvSpPr txBox="1"/>
          <p:nvPr>
            <p:ph type="title"/>
          </p:nvPr>
        </p:nvSpPr>
        <p:spPr>
          <a:xfrm>
            <a:off x="838200" y="476250"/>
            <a:ext cx="10515600" cy="1028700"/>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nchor="ctr">
            <a:normAutofit fontScale="100000" lnSpcReduction="0"/>
          </a:bodyPr>
          <a:lstStyle/>
          <a:p>
            <a:pPr/>
            <a:r>
              <a:t>제목 텍스트</a:t>
            </a:r>
          </a:p>
        </p:txBody>
      </p:sp>
      <p:sp>
        <p:nvSpPr>
          <p:cNvPr id="3" name="본문 첫 번째 줄…"/>
          <p:cNvSpPr txBox="1"/>
          <p:nvPr>
            <p:ph type="body" idx="1"/>
          </p:nvPr>
        </p:nvSpPr>
        <p:spPr>
          <a:xfrm>
            <a:off x="838200" y="1638300"/>
            <a:ext cx="10515600" cy="4718050"/>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normAutofit fontScale="100000" lnSpcReduction="0"/>
          </a:bodyPr>
          <a:lstStyle/>
          <a:p>
            <a:pPr/>
            <a:r>
              <a:t>본문 첫 번째 줄</a:t>
            </a:r>
          </a:p>
          <a:p>
            <a:pPr lvl="1"/>
            <a:r>
              <a:t>본문 두 번째 줄</a:t>
            </a:r>
          </a:p>
          <a:p>
            <a:pPr lvl="2"/>
            <a:r>
              <a:t>본문 세 번째 줄</a:t>
            </a:r>
          </a:p>
          <a:p>
            <a:pPr lvl="3"/>
            <a:r>
              <a:t>본문 네 번째 줄</a:t>
            </a:r>
          </a:p>
          <a:p>
            <a:pPr lvl="4"/>
            <a:r>
              <a:t>본문 다섯 번째 줄</a:t>
            </a:r>
          </a:p>
        </p:txBody>
      </p:sp>
      <p:sp>
        <p:nvSpPr>
          <p:cNvPr id="4" name="슬라이드 번호"/>
          <p:cNvSpPr txBox="1"/>
          <p:nvPr>
            <p:ph type="sldNum" sz="quarter" idx="2"/>
          </p:nvPr>
        </p:nvSpPr>
        <p:spPr>
          <a:xfrm>
            <a:off x="11080186" y="6404313"/>
            <a:ext cx="273615" cy="269199"/>
          </a:xfrm>
          <a:prstGeom prst="rect">
            <a:avLst/>
          </a:prstGeom>
          <a:ln w="12700">
            <a:miter lim="400000"/>
          </a:ln>
        </p:spPr>
        <p:txBody>
          <a:bodyPr wrap="none" lIns="45699" tIns="45699" rIns="45699" bIns="45699" anchor="ctr">
            <a:spAutoFit/>
          </a:bodyPr>
          <a:lstStyle>
            <a:lvl1pPr algn="r">
              <a:defRPr sz="1200">
                <a:solidFill>
                  <a:srgbClr val="888888"/>
                </a:solidFill>
                <a:latin typeface="Malgun Gothic"/>
                <a:ea typeface="Malgun Gothic"/>
                <a:cs typeface="Malgun Gothic"/>
                <a:sym typeface="Malgun Gothic"/>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ransition xmlns:p14="http://schemas.microsoft.com/office/powerpoint/2010/main" spd="med" advClick="1"/>
  <p:txStyles>
    <p:titleStyle>
      <a:lvl1pPr marL="0" marR="0" indent="0" algn="l" defTabSz="914400" rtl="0" latinLnBrk="0">
        <a:lnSpc>
          <a:spcPct val="90000"/>
        </a:lnSpc>
        <a:spcBef>
          <a:spcPts val="0"/>
        </a:spcBef>
        <a:spcAft>
          <a:spcPts val="0"/>
        </a:spcAft>
        <a:buClrTx/>
        <a:buSzTx/>
        <a:buFontTx/>
        <a:buNone/>
        <a:tabLst/>
        <a:defRPr b="0" baseline="0" cap="none" i="0" spc="0" strike="noStrike" sz="3600" u="none">
          <a:solidFill>
            <a:srgbClr val="7F7F7F"/>
          </a:solidFill>
          <a:uFillTx/>
          <a:latin typeface="Malgun Gothic"/>
          <a:ea typeface="Malgun Gothic"/>
          <a:cs typeface="Malgun Gothic"/>
          <a:sym typeface="Malgun Gothic"/>
        </a:defRPr>
      </a:lvl1pPr>
      <a:lvl2pPr marL="0" marR="0" indent="0" algn="l" defTabSz="914400" rtl="0" latinLnBrk="0">
        <a:lnSpc>
          <a:spcPct val="90000"/>
        </a:lnSpc>
        <a:spcBef>
          <a:spcPts val="0"/>
        </a:spcBef>
        <a:spcAft>
          <a:spcPts val="0"/>
        </a:spcAft>
        <a:buClrTx/>
        <a:buSzTx/>
        <a:buFontTx/>
        <a:buNone/>
        <a:tabLst/>
        <a:defRPr b="0" baseline="0" cap="none" i="0" spc="0" strike="noStrike" sz="3600" u="none">
          <a:solidFill>
            <a:srgbClr val="7F7F7F"/>
          </a:solidFill>
          <a:uFillTx/>
          <a:latin typeface="Malgun Gothic"/>
          <a:ea typeface="Malgun Gothic"/>
          <a:cs typeface="Malgun Gothic"/>
          <a:sym typeface="Malgun Gothic"/>
        </a:defRPr>
      </a:lvl2pPr>
      <a:lvl3pPr marL="0" marR="0" indent="0" algn="l" defTabSz="914400" rtl="0" latinLnBrk="0">
        <a:lnSpc>
          <a:spcPct val="90000"/>
        </a:lnSpc>
        <a:spcBef>
          <a:spcPts val="0"/>
        </a:spcBef>
        <a:spcAft>
          <a:spcPts val="0"/>
        </a:spcAft>
        <a:buClrTx/>
        <a:buSzTx/>
        <a:buFontTx/>
        <a:buNone/>
        <a:tabLst/>
        <a:defRPr b="0" baseline="0" cap="none" i="0" spc="0" strike="noStrike" sz="3600" u="none">
          <a:solidFill>
            <a:srgbClr val="7F7F7F"/>
          </a:solidFill>
          <a:uFillTx/>
          <a:latin typeface="Malgun Gothic"/>
          <a:ea typeface="Malgun Gothic"/>
          <a:cs typeface="Malgun Gothic"/>
          <a:sym typeface="Malgun Gothic"/>
        </a:defRPr>
      </a:lvl3pPr>
      <a:lvl4pPr marL="0" marR="0" indent="0" algn="l" defTabSz="914400" rtl="0" latinLnBrk="0">
        <a:lnSpc>
          <a:spcPct val="90000"/>
        </a:lnSpc>
        <a:spcBef>
          <a:spcPts val="0"/>
        </a:spcBef>
        <a:spcAft>
          <a:spcPts val="0"/>
        </a:spcAft>
        <a:buClrTx/>
        <a:buSzTx/>
        <a:buFontTx/>
        <a:buNone/>
        <a:tabLst/>
        <a:defRPr b="0" baseline="0" cap="none" i="0" spc="0" strike="noStrike" sz="3600" u="none">
          <a:solidFill>
            <a:srgbClr val="7F7F7F"/>
          </a:solidFill>
          <a:uFillTx/>
          <a:latin typeface="Malgun Gothic"/>
          <a:ea typeface="Malgun Gothic"/>
          <a:cs typeface="Malgun Gothic"/>
          <a:sym typeface="Malgun Gothic"/>
        </a:defRPr>
      </a:lvl4pPr>
      <a:lvl5pPr marL="0" marR="0" indent="0" algn="l" defTabSz="914400" rtl="0" latinLnBrk="0">
        <a:lnSpc>
          <a:spcPct val="90000"/>
        </a:lnSpc>
        <a:spcBef>
          <a:spcPts val="0"/>
        </a:spcBef>
        <a:spcAft>
          <a:spcPts val="0"/>
        </a:spcAft>
        <a:buClrTx/>
        <a:buSzTx/>
        <a:buFontTx/>
        <a:buNone/>
        <a:tabLst/>
        <a:defRPr b="0" baseline="0" cap="none" i="0" spc="0" strike="noStrike" sz="3600" u="none">
          <a:solidFill>
            <a:srgbClr val="7F7F7F"/>
          </a:solidFill>
          <a:uFillTx/>
          <a:latin typeface="Malgun Gothic"/>
          <a:ea typeface="Malgun Gothic"/>
          <a:cs typeface="Malgun Gothic"/>
          <a:sym typeface="Malgun Gothic"/>
        </a:defRPr>
      </a:lvl5pPr>
      <a:lvl6pPr marL="0" marR="0" indent="0" algn="l" defTabSz="914400" rtl="0" latinLnBrk="0">
        <a:lnSpc>
          <a:spcPct val="90000"/>
        </a:lnSpc>
        <a:spcBef>
          <a:spcPts val="0"/>
        </a:spcBef>
        <a:spcAft>
          <a:spcPts val="0"/>
        </a:spcAft>
        <a:buClrTx/>
        <a:buSzTx/>
        <a:buFontTx/>
        <a:buNone/>
        <a:tabLst/>
        <a:defRPr b="0" baseline="0" cap="none" i="0" spc="0" strike="noStrike" sz="3600" u="none">
          <a:solidFill>
            <a:srgbClr val="7F7F7F"/>
          </a:solidFill>
          <a:uFillTx/>
          <a:latin typeface="Malgun Gothic"/>
          <a:ea typeface="Malgun Gothic"/>
          <a:cs typeface="Malgun Gothic"/>
          <a:sym typeface="Malgun Gothic"/>
        </a:defRPr>
      </a:lvl6pPr>
      <a:lvl7pPr marL="0" marR="0" indent="0" algn="l" defTabSz="914400" rtl="0" latinLnBrk="0">
        <a:lnSpc>
          <a:spcPct val="90000"/>
        </a:lnSpc>
        <a:spcBef>
          <a:spcPts val="0"/>
        </a:spcBef>
        <a:spcAft>
          <a:spcPts val="0"/>
        </a:spcAft>
        <a:buClrTx/>
        <a:buSzTx/>
        <a:buFontTx/>
        <a:buNone/>
        <a:tabLst/>
        <a:defRPr b="0" baseline="0" cap="none" i="0" spc="0" strike="noStrike" sz="3600" u="none">
          <a:solidFill>
            <a:srgbClr val="7F7F7F"/>
          </a:solidFill>
          <a:uFillTx/>
          <a:latin typeface="Malgun Gothic"/>
          <a:ea typeface="Malgun Gothic"/>
          <a:cs typeface="Malgun Gothic"/>
          <a:sym typeface="Malgun Gothic"/>
        </a:defRPr>
      </a:lvl7pPr>
      <a:lvl8pPr marL="0" marR="0" indent="0" algn="l" defTabSz="914400" rtl="0" latinLnBrk="0">
        <a:lnSpc>
          <a:spcPct val="90000"/>
        </a:lnSpc>
        <a:spcBef>
          <a:spcPts val="0"/>
        </a:spcBef>
        <a:spcAft>
          <a:spcPts val="0"/>
        </a:spcAft>
        <a:buClrTx/>
        <a:buSzTx/>
        <a:buFontTx/>
        <a:buNone/>
        <a:tabLst/>
        <a:defRPr b="0" baseline="0" cap="none" i="0" spc="0" strike="noStrike" sz="3600" u="none">
          <a:solidFill>
            <a:srgbClr val="7F7F7F"/>
          </a:solidFill>
          <a:uFillTx/>
          <a:latin typeface="Malgun Gothic"/>
          <a:ea typeface="Malgun Gothic"/>
          <a:cs typeface="Malgun Gothic"/>
          <a:sym typeface="Malgun Gothic"/>
        </a:defRPr>
      </a:lvl8pPr>
      <a:lvl9pPr marL="0" marR="0" indent="0" algn="l" defTabSz="914400" rtl="0" latinLnBrk="0">
        <a:lnSpc>
          <a:spcPct val="90000"/>
        </a:lnSpc>
        <a:spcBef>
          <a:spcPts val="0"/>
        </a:spcBef>
        <a:spcAft>
          <a:spcPts val="0"/>
        </a:spcAft>
        <a:buClrTx/>
        <a:buSzTx/>
        <a:buFontTx/>
        <a:buNone/>
        <a:tabLst/>
        <a:defRPr b="0" baseline="0" cap="none" i="0" spc="0" strike="noStrike" sz="3600" u="none">
          <a:solidFill>
            <a:srgbClr val="7F7F7F"/>
          </a:solidFill>
          <a:uFillTx/>
          <a:latin typeface="Malgun Gothic"/>
          <a:ea typeface="Malgun Gothic"/>
          <a:cs typeface="Malgun Gothic"/>
          <a:sym typeface="Malgun Gothic"/>
        </a:defRPr>
      </a:lvl9pPr>
    </p:titleStyle>
    <p:bodyStyle>
      <a:lvl1pPr marL="457200" marR="0" indent="-381000" algn="l" defTabSz="914400" rtl="0" latinLnBrk="0">
        <a:lnSpc>
          <a:spcPct val="150000"/>
        </a:lnSpc>
        <a:spcBef>
          <a:spcPts val="1000"/>
        </a:spcBef>
        <a:spcAft>
          <a:spcPts val="0"/>
        </a:spcAft>
        <a:buClr>
          <a:srgbClr val="7F7F7F"/>
        </a:buClr>
        <a:buSzPts val="2400"/>
        <a:buFont typeface="Arial"/>
        <a:buChar char="•"/>
        <a:tabLst/>
        <a:defRPr b="0" baseline="0" cap="none" i="0" spc="0" strike="noStrike" sz="2400" u="none">
          <a:solidFill>
            <a:srgbClr val="7F7F7F"/>
          </a:solidFill>
          <a:uFillTx/>
          <a:latin typeface="Malgun Gothic"/>
          <a:ea typeface="Malgun Gothic"/>
          <a:cs typeface="Malgun Gothic"/>
          <a:sym typeface="Malgun Gothic"/>
        </a:defRPr>
      </a:lvl1pPr>
      <a:lvl2pPr marL="985519" marR="0" indent="-426719" algn="l" defTabSz="914400" rtl="0" latinLnBrk="0">
        <a:lnSpc>
          <a:spcPct val="150000"/>
        </a:lnSpc>
        <a:spcBef>
          <a:spcPts val="1000"/>
        </a:spcBef>
        <a:spcAft>
          <a:spcPts val="0"/>
        </a:spcAft>
        <a:buClr>
          <a:srgbClr val="7F7F7F"/>
        </a:buClr>
        <a:buSzPts val="2400"/>
        <a:buFont typeface="Arial"/>
        <a:buChar char="•"/>
        <a:tabLst/>
        <a:defRPr b="0" baseline="0" cap="none" i="0" spc="0" strike="noStrike" sz="2400" u="none">
          <a:solidFill>
            <a:srgbClr val="7F7F7F"/>
          </a:solidFill>
          <a:uFillTx/>
          <a:latin typeface="Malgun Gothic"/>
          <a:ea typeface="Malgun Gothic"/>
          <a:cs typeface="Malgun Gothic"/>
          <a:sym typeface="Malgun Gothic"/>
        </a:defRPr>
      </a:lvl2pPr>
      <a:lvl3pPr marL="1485900" marR="0" indent="-457200" algn="l" defTabSz="914400" rtl="0" latinLnBrk="0">
        <a:lnSpc>
          <a:spcPct val="150000"/>
        </a:lnSpc>
        <a:spcBef>
          <a:spcPts val="1000"/>
        </a:spcBef>
        <a:spcAft>
          <a:spcPts val="0"/>
        </a:spcAft>
        <a:buClr>
          <a:srgbClr val="7F7F7F"/>
        </a:buClr>
        <a:buSzPts val="2400"/>
        <a:buFont typeface="Arial"/>
        <a:buChar char="•"/>
        <a:tabLst/>
        <a:defRPr b="0" baseline="0" cap="none" i="0" spc="0" strike="noStrike" sz="2400" u="none">
          <a:solidFill>
            <a:srgbClr val="7F7F7F"/>
          </a:solidFill>
          <a:uFillTx/>
          <a:latin typeface="Malgun Gothic"/>
          <a:ea typeface="Malgun Gothic"/>
          <a:cs typeface="Malgun Gothic"/>
          <a:sym typeface="Malgun Gothic"/>
        </a:defRPr>
      </a:lvl3pPr>
      <a:lvl4pPr marL="1993900" marR="0" indent="-495300" algn="l" defTabSz="914400" rtl="0" latinLnBrk="0">
        <a:lnSpc>
          <a:spcPct val="150000"/>
        </a:lnSpc>
        <a:spcBef>
          <a:spcPts val="1000"/>
        </a:spcBef>
        <a:spcAft>
          <a:spcPts val="0"/>
        </a:spcAft>
        <a:buClr>
          <a:srgbClr val="7F7F7F"/>
        </a:buClr>
        <a:buSzPts val="2400"/>
        <a:buFont typeface="Arial"/>
        <a:buChar char="•"/>
        <a:tabLst/>
        <a:defRPr b="0" baseline="0" cap="none" i="0" spc="0" strike="noStrike" sz="2400" u="none">
          <a:solidFill>
            <a:srgbClr val="7F7F7F"/>
          </a:solidFill>
          <a:uFillTx/>
          <a:latin typeface="Malgun Gothic"/>
          <a:ea typeface="Malgun Gothic"/>
          <a:cs typeface="Malgun Gothic"/>
          <a:sym typeface="Malgun Gothic"/>
        </a:defRPr>
      </a:lvl4pPr>
      <a:lvl5pPr marL="2451100" marR="0" indent="-495300" algn="l" defTabSz="914400" rtl="0" latinLnBrk="0">
        <a:lnSpc>
          <a:spcPct val="150000"/>
        </a:lnSpc>
        <a:spcBef>
          <a:spcPts val="1000"/>
        </a:spcBef>
        <a:spcAft>
          <a:spcPts val="0"/>
        </a:spcAft>
        <a:buClr>
          <a:srgbClr val="7F7F7F"/>
        </a:buClr>
        <a:buSzPts val="2400"/>
        <a:buFont typeface="Arial"/>
        <a:buChar char="•"/>
        <a:tabLst/>
        <a:defRPr b="0" baseline="0" cap="none" i="0" spc="0" strike="noStrike" sz="2400" u="none">
          <a:solidFill>
            <a:srgbClr val="7F7F7F"/>
          </a:solidFill>
          <a:uFillTx/>
          <a:latin typeface="Malgun Gothic"/>
          <a:ea typeface="Malgun Gothic"/>
          <a:cs typeface="Malgun Gothic"/>
          <a:sym typeface="Malgun Gothic"/>
        </a:defRPr>
      </a:lvl5pPr>
      <a:lvl6pPr marL="2857500" marR="0" indent="-457200" algn="l" defTabSz="914400" rtl="0" latinLnBrk="0">
        <a:lnSpc>
          <a:spcPct val="150000"/>
        </a:lnSpc>
        <a:spcBef>
          <a:spcPts val="1000"/>
        </a:spcBef>
        <a:spcAft>
          <a:spcPts val="0"/>
        </a:spcAft>
        <a:buClr>
          <a:srgbClr val="7F7F7F"/>
        </a:buClr>
        <a:buSzPts val="2400"/>
        <a:buFont typeface="Arial"/>
        <a:buChar char="•"/>
        <a:tabLst/>
        <a:defRPr b="0" baseline="0" cap="none" i="0" spc="0" strike="noStrike" sz="2400" u="none">
          <a:solidFill>
            <a:srgbClr val="7F7F7F"/>
          </a:solidFill>
          <a:uFillTx/>
          <a:latin typeface="Malgun Gothic"/>
          <a:ea typeface="Malgun Gothic"/>
          <a:cs typeface="Malgun Gothic"/>
          <a:sym typeface="Malgun Gothic"/>
        </a:defRPr>
      </a:lvl6pPr>
      <a:lvl7pPr marL="3314700" marR="0" indent="-457200" algn="l" defTabSz="914400" rtl="0" latinLnBrk="0">
        <a:lnSpc>
          <a:spcPct val="150000"/>
        </a:lnSpc>
        <a:spcBef>
          <a:spcPts val="1000"/>
        </a:spcBef>
        <a:spcAft>
          <a:spcPts val="0"/>
        </a:spcAft>
        <a:buClr>
          <a:srgbClr val="7F7F7F"/>
        </a:buClr>
        <a:buSzPts val="2400"/>
        <a:buFont typeface="Arial"/>
        <a:buChar char="•"/>
        <a:tabLst/>
        <a:defRPr b="0" baseline="0" cap="none" i="0" spc="0" strike="noStrike" sz="2400" u="none">
          <a:solidFill>
            <a:srgbClr val="7F7F7F"/>
          </a:solidFill>
          <a:uFillTx/>
          <a:latin typeface="Malgun Gothic"/>
          <a:ea typeface="Malgun Gothic"/>
          <a:cs typeface="Malgun Gothic"/>
          <a:sym typeface="Malgun Gothic"/>
        </a:defRPr>
      </a:lvl7pPr>
      <a:lvl8pPr marL="3771900" marR="0" indent="-457200" algn="l" defTabSz="914400" rtl="0" latinLnBrk="0">
        <a:lnSpc>
          <a:spcPct val="150000"/>
        </a:lnSpc>
        <a:spcBef>
          <a:spcPts val="1000"/>
        </a:spcBef>
        <a:spcAft>
          <a:spcPts val="0"/>
        </a:spcAft>
        <a:buClr>
          <a:srgbClr val="7F7F7F"/>
        </a:buClr>
        <a:buSzPts val="2400"/>
        <a:buFont typeface="Arial"/>
        <a:buChar char="•"/>
        <a:tabLst/>
        <a:defRPr b="0" baseline="0" cap="none" i="0" spc="0" strike="noStrike" sz="2400" u="none">
          <a:solidFill>
            <a:srgbClr val="7F7F7F"/>
          </a:solidFill>
          <a:uFillTx/>
          <a:latin typeface="Malgun Gothic"/>
          <a:ea typeface="Malgun Gothic"/>
          <a:cs typeface="Malgun Gothic"/>
          <a:sym typeface="Malgun Gothic"/>
        </a:defRPr>
      </a:lvl8pPr>
      <a:lvl9pPr marL="4229100" marR="0" indent="-457200" algn="l" defTabSz="914400" rtl="0" latinLnBrk="0">
        <a:lnSpc>
          <a:spcPct val="150000"/>
        </a:lnSpc>
        <a:spcBef>
          <a:spcPts val="1000"/>
        </a:spcBef>
        <a:spcAft>
          <a:spcPts val="0"/>
        </a:spcAft>
        <a:buClr>
          <a:srgbClr val="7F7F7F"/>
        </a:buClr>
        <a:buSzPts val="2400"/>
        <a:buFont typeface="Arial"/>
        <a:buChar char="•"/>
        <a:tabLst/>
        <a:defRPr b="0" baseline="0" cap="none" i="0" spc="0" strike="noStrike" sz="2400" u="none">
          <a:solidFill>
            <a:srgbClr val="7F7F7F"/>
          </a:solidFill>
          <a:uFillTx/>
          <a:latin typeface="Malgun Gothic"/>
          <a:ea typeface="Malgun Gothic"/>
          <a:cs typeface="Malgun Gothic"/>
          <a:sym typeface="Malgun Gothic"/>
        </a:defRPr>
      </a:lvl9pPr>
    </p:bodyStyle>
    <p:otherStyle>
      <a:lvl1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Malgun Gothic"/>
        </a:defRPr>
      </a:lvl1pPr>
      <a:lvl2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Malgun Gothic"/>
        </a:defRPr>
      </a:lvl2pPr>
      <a:lvl3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Malgun Gothic"/>
        </a:defRPr>
      </a:lvl3pPr>
      <a:lvl4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Malgun Gothic"/>
        </a:defRPr>
      </a:lvl4pPr>
      <a:lvl5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Malgun Gothic"/>
        </a:defRPr>
      </a:lvl5pPr>
      <a:lvl6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Malgun Gothic"/>
        </a:defRPr>
      </a:lvl6pPr>
      <a:lvl7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Malgun Gothic"/>
        </a:defRPr>
      </a:lvl7pPr>
      <a:lvl8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Malgun Gothic"/>
        </a:defRPr>
      </a:lvl8pPr>
      <a:lvl9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Malgun Gothic"/>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7.png"/><Relationship Id="rId4" Type="http://schemas.openxmlformats.org/officeDocument/2006/relationships/image" Target="../media/image8.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3.jpeg"/><Relationship Id="rId4" Type="http://schemas.openxmlformats.org/officeDocument/2006/relationships/image" Target="../media/image9.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3.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hyperlink" Target="https://en.wikipedia.org/wiki/Linguistics" TargetMode="External"/><Relationship Id="rId4" Type="http://schemas.openxmlformats.org/officeDocument/2006/relationships/hyperlink" Target="https://en.wikipedia.org/wiki/Computer_science" TargetMode="External"/><Relationship Id="rId5" Type="http://schemas.openxmlformats.org/officeDocument/2006/relationships/hyperlink" Target="https://en.wikipedia.org/wiki/Artificial_intelligence" TargetMode="External"/><Relationship Id="rId6" Type="http://schemas.openxmlformats.org/officeDocument/2006/relationships/hyperlink" Target="https://en.wikipedia.org/wiki/Natural_language" TargetMode="External"/></Relationships>

</file>

<file path=ppt/slides/_rels/slide14.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4.jpeg"/><Relationship Id="rId4" Type="http://schemas.openxmlformats.org/officeDocument/2006/relationships/image" Target="../media/image10.png"/><Relationship Id="rId5" Type="http://schemas.openxmlformats.org/officeDocument/2006/relationships/image" Target="../media/image11.png"/><Relationship Id="rId6" Type="http://schemas.openxmlformats.org/officeDocument/2006/relationships/image" Target="../media/image12.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3.jpeg"/><Relationship Id="rId4" Type="http://schemas.openxmlformats.org/officeDocument/2006/relationships/image" Target="../media/image13.png"/><Relationship Id="rId5" Type="http://schemas.openxmlformats.org/officeDocument/2006/relationships/image" Target="../media/image14.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9.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5.jpeg"/></Relationships>

</file>

<file path=ppt/slides/_rels/slide18.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5.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17.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hyperlink" Target="https://www.facebook.com/minjoo.choi.562/" TargetMode="External"/><Relationship Id="rId4" Type="http://schemas.openxmlformats.org/officeDocument/2006/relationships/hyperlink" Target="https://github.com/Judy-Choi" TargetMode="External"/><Relationship Id="rId5" Type="http://schemas.openxmlformats.org/officeDocument/2006/relationships/image" Target="../media/image1.png"/></Relationships>

</file>

<file path=ppt/slides/_rels/slide20.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5.png"/><Relationship Id="rId4" Type="http://schemas.openxmlformats.org/officeDocument/2006/relationships/image" Target="../media/image18.png"/></Relationships>

</file>

<file path=ppt/slides/_rels/slide21.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5.png"/><Relationship Id="rId4" Type="http://schemas.openxmlformats.org/officeDocument/2006/relationships/image" Target="../media/image19.png"/></Relationships>

</file>

<file path=ppt/slides/_rels/slide22.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5.png"/><Relationship Id="rId4" Type="http://schemas.openxmlformats.org/officeDocument/2006/relationships/image" Target="../media/image20.png"/></Relationships>

</file>

<file path=ppt/slides/_rels/slide23.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5.png"/><Relationship Id="rId4" Type="http://schemas.openxmlformats.org/officeDocument/2006/relationships/image" Target="../media/image21.png"/></Relationships>

</file>

<file path=ppt/slides/_rels/slide24.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5.png"/><Relationship Id="rId4" Type="http://schemas.openxmlformats.org/officeDocument/2006/relationships/image" Target="../media/image22.png"/><Relationship Id="rId5" Type="http://schemas.openxmlformats.org/officeDocument/2006/relationships/image" Target="../media/image23.png"/><Relationship Id="rId6" Type="http://schemas.openxmlformats.org/officeDocument/2006/relationships/image" Target="../media/image24.png"/></Relationships>

</file>

<file path=ppt/slides/_rels/slide25.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5.png"/><Relationship Id="rId4" Type="http://schemas.openxmlformats.org/officeDocument/2006/relationships/image" Target="../media/image25.png"/><Relationship Id="rId5" Type="http://schemas.openxmlformats.org/officeDocument/2006/relationships/image" Target="../media/image26.png"/></Relationships>

</file>

<file path=ppt/slides/_rels/slide26.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5.png"/><Relationship Id="rId4" Type="http://schemas.openxmlformats.org/officeDocument/2006/relationships/image" Target="../media/image27.png"/></Relationships>

</file>

<file path=ppt/slides/_rels/slide27.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15.png"/><Relationship Id="rId4" Type="http://schemas.openxmlformats.org/officeDocument/2006/relationships/image" Target="../media/image1.gif"/></Relationships>

</file>

<file path=ppt/slides/_rels/slide28.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15.png"/><Relationship Id="rId4" Type="http://schemas.openxmlformats.org/officeDocument/2006/relationships/image" Target="../media/image2.gif"/></Relationships>

</file>

<file path=ppt/slides/_rels/slide29.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jpeg"/><Relationship Id="rId3" Type="http://schemas.openxmlformats.org/officeDocument/2006/relationships/image" Target="../media/image7.jpeg"/></Relationships>

</file>

<file path=ppt/slides/_rels/slide3.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6.jpeg"/><Relationship Id="rId4" Type="http://schemas.openxmlformats.org/officeDocument/2006/relationships/image" Target="../media/image7.jpeg"/></Relationships>

</file>

<file path=ppt/slides/_rels/slide31.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28.png"/></Relationships>

</file>

<file path=ppt/slides/_rels/slide32.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29.png"/></Relationships>

</file>

<file path=ppt/slides/_rels/slide33.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30.png"/></Relationships>

</file>

<file path=ppt/slides/_rels/slide34.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8.jpeg"/></Relationships>

</file>

<file path=ppt/slides/_rels/slide35.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png"/><Relationship Id="rId3" Type="http://schemas.openxmlformats.org/officeDocument/2006/relationships/image" Target="../media/image4.jpeg"/><Relationship Id="rId4" Type="http://schemas.openxmlformats.org/officeDocument/2006/relationships/image" Target="../media/image32.png"/><Relationship Id="rId5" Type="http://schemas.openxmlformats.org/officeDocument/2006/relationships/image" Target="../media/image33.png"/><Relationship Id="rId6" Type="http://schemas.openxmlformats.org/officeDocument/2006/relationships/image" Target="../media/image34.png"/><Relationship Id="rId7" Type="http://schemas.openxmlformats.org/officeDocument/2006/relationships/image" Target="../media/image35.png"/></Relationships>

</file>

<file path=ppt/slides/_rels/slide37.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9.jpeg"/></Relationships>

</file>

<file path=ppt/slides/_rels/slide39.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36.png"/><Relationship Id="rId4" Type="http://schemas.openxmlformats.org/officeDocument/2006/relationships/image" Target="../media/image10.jpeg"/></Relationships>

</file>

<file path=ppt/slides/_rels/slide4.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0.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37.png"/></Relationships>

</file>

<file path=ppt/slides/_rels/slide41.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42.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43.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hyperlink" Target="https://github.com/rsennrich/subword-nmt" TargetMode="External"/></Relationships>

</file>

<file path=ppt/slides/_rels/slide44.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38.png"/></Relationships>

</file>

<file path=ppt/slides/_rels/slide45.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39.png"/><Relationship Id="rId4" Type="http://schemas.openxmlformats.org/officeDocument/2006/relationships/image" Target="../media/image40.png"/></Relationships>

</file>

<file path=ppt/slides/_rels/slide46.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41.png"/><Relationship Id="rId4" Type="http://schemas.openxmlformats.org/officeDocument/2006/relationships/image" Target="../media/image5.jpeg"/></Relationships>

</file>

<file path=ppt/slides/_rels/slide47.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8.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42.png"/><Relationship Id="rId4" Type="http://schemas.openxmlformats.org/officeDocument/2006/relationships/image" Target="../media/image43.png"/></Relationships>

</file>

<file path=ppt/slides/_rels/slide49.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5.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jpeg"/></Relationships>

</file>

<file path=ppt/slides/_rels/slide50.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44.png"/></Relationships>

</file>

<file path=ppt/slides/_rels/slide51.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45.png"/><Relationship Id="rId4" Type="http://schemas.openxmlformats.org/officeDocument/2006/relationships/image" Target="../media/image46.png"/></Relationships>

</file>

<file path=ppt/slides/_rels/slide52.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53.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7.png"/><Relationship Id="rId3" Type="http://schemas.openxmlformats.org/officeDocument/2006/relationships/hyperlink" Target="https://www.facebook.com/minjoo.choi.562/" TargetMode="External"/><Relationship Id="rId4" Type="http://schemas.openxmlformats.org/officeDocument/2006/relationships/hyperlink" Target="https://github.com/Judy-Choi" TargetMode="External"/></Relationships>

</file>

<file path=ppt/slides/_rels/slide6.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3.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4.png"/><Relationship Id="rId4" Type="http://schemas.openxmlformats.org/officeDocument/2006/relationships/image" Target="../media/image5.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6.png"/><Relationship Id="rId4" Type="http://schemas.openxmlformats.org/officeDocument/2006/relationships/image" Target="../media/image2.jpe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5" name="Google Shape;87;p1"/>
          <p:cNvSpPr txBox="1"/>
          <p:nvPr>
            <p:ph type="ctrTitle"/>
          </p:nvPr>
        </p:nvSpPr>
        <p:spPr>
          <a:xfrm>
            <a:off x="1524000" y="368217"/>
            <a:ext cx="9144000" cy="2387601"/>
          </a:xfrm>
          <a:prstGeom prst="rect">
            <a:avLst/>
          </a:prstGeom>
        </p:spPr>
        <p:txBody>
          <a:bodyPr anchor="ctr"/>
          <a:lstStyle>
            <a:lvl1pPr>
              <a:lnSpc>
                <a:spcPct val="200000"/>
              </a:lnSpc>
              <a:defRPr sz="3600"/>
            </a:lvl1pPr>
          </a:lstStyle>
          <a:p>
            <a:pPr/>
            <a:r>
              <a:t>Introduction to Machine Learning</a:t>
            </a:r>
          </a:p>
        </p:txBody>
      </p:sp>
      <p:sp>
        <p:nvSpPr>
          <p:cNvPr id="116" name="Google Shape;88;p1"/>
          <p:cNvSpPr txBox="1"/>
          <p:nvPr>
            <p:ph type="subTitle" sz="half" idx="1"/>
          </p:nvPr>
        </p:nvSpPr>
        <p:spPr>
          <a:xfrm>
            <a:off x="1524000" y="4090737"/>
            <a:ext cx="9144000" cy="2049380"/>
          </a:xfrm>
          <a:prstGeom prst="rect">
            <a:avLst/>
          </a:prstGeom>
        </p:spPr>
        <p:txBody>
          <a:bodyPr anchor="ctr"/>
          <a:lstStyle/>
          <a:p>
            <a:pPr marL="0" indent="0">
              <a:lnSpc>
                <a:spcPct val="150000"/>
              </a:lnSpc>
              <a:spcBef>
                <a:spcPts val="0"/>
              </a:spcBef>
              <a:defRPr sz="2800">
                <a:solidFill>
                  <a:srgbClr val="7F7F7F"/>
                </a:solidFill>
              </a:defRPr>
            </a:pPr>
            <a:r>
              <a:t>All for One</a:t>
            </a:r>
          </a:p>
          <a:p>
            <a:pPr marL="0" indent="0">
              <a:lnSpc>
                <a:spcPct val="150000"/>
              </a:lnSpc>
              <a:defRPr sz="2800">
                <a:solidFill>
                  <a:srgbClr val="7F7F7F"/>
                </a:solidFill>
              </a:defRPr>
            </a:pPr>
            <a:r>
              <a:t>Choi Minjoo</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9" name="Google Shape;161;p10"/>
          <p:cNvSpPr txBox="1"/>
          <p:nvPr>
            <p:ph type="title"/>
          </p:nvPr>
        </p:nvSpPr>
        <p:spPr>
          <a:prstGeom prst="rect">
            <a:avLst/>
          </a:prstGeom>
        </p:spPr>
        <p:txBody>
          <a:bodyPr/>
          <a:lstStyle/>
          <a:p>
            <a:pPr/>
            <a:r>
              <a:t>Deep Learning</a:t>
            </a:r>
          </a:p>
        </p:txBody>
      </p:sp>
      <p:sp>
        <p:nvSpPr>
          <p:cNvPr id="170" name="Google Shape;162;p10"/>
          <p:cNvSpPr txBox="1"/>
          <p:nvPr>
            <p:ph type="body" idx="1"/>
          </p:nvPr>
        </p:nvSpPr>
        <p:spPr>
          <a:prstGeom prst="rect">
            <a:avLst/>
          </a:prstGeom>
        </p:spPr>
        <p:txBody>
          <a:bodyPr/>
          <a:lstStyle>
            <a:lvl1pPr marL="228600" indent="-228600">
              <a:spcBef>
                <a:spcPts val="0"/>
              </a:spcBef>
            </a:lvl1pPr>
          </a:lstStyle>
          <a:p>
            <a:pPr/>
            <a:r>
              <a:t>CNN (Convolution Neural Network)</a:t>
            </a:r>
          </a:p>
        </p:txBody>
      </p:sp>
      <p:pic>
        <p:nvPicPr>
          <p:cNvPr id="171" name="Google Shape;163;p10" descr="Google Shape;163;p10"/>
          <p:cNvPicPr>
            <a:picLocks noChangeAspect="1"/>
          </p:cNvPicPr>
          <p:nvPr/>
        </p:nvPicPr>
        <p:blipFill>
          <a:blip r:embed="rId3">
            <a:extLst/>
          </a:blip>
          <a:stretch>
            <a:fillRect/>
          </a:stretch>
        </p:blipFill>
        <p:spPr>
          <a:xfrm>
            <a:off x="1333500" y="2373310"/>
            <a:ext cx="9525000" cy="3248028"/>
          </a:xfrm>
          <a:prstGeom prst="rect">
            <a:avLst/>
          </a:prstGeom>
          <a:ln w="12700">
            <a:miter lim="400000"/>
          </a:ln>
        </p:spPr>
      </p:pic>
      <p:sp>
        <p:nvSpPr>
          <p:cNvPr id="172" name="Google Shape;164;p10"/>
          <p:cNvSpPr txBox="1"/>
          <p:nvPr/>
        </p:nvSpPr>
        <p:spPr>
          <a:xfrm>
            <a:off x="6195867" y="6308357"/>
            <a:ext cx="5487194" cy="269199"/>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spAutoFit/>
          </a:bodyPr>
          <a:lstStyle>
            <a:lvl1pPr>
              <a:defRPr sz="1200">
                <a:solidFill>
                  <a:srgbClr val="7F7F7F"/>
                </a:solidFill>
                <a:latin typeface="Malgun Gothic"/>
                <a:ea typeface="Malgun Gothic"/>
                <a:cs typeface="Malgun Gothic"/>
                <a:sym typeface="Malgun Gothic"/>
              </a:defRPr>
            </a:lvl1pPr>
          </a:lstStyle>
          <a:p>
            <a:pPr/>
            <a:r>
              <a:t>https://towardsdatascience.com/covolutional-neural-network-cb0883dd6529</a:t>
            </a:r>
          </a:p>
        </p:txBody>
      </p:sp>
      <p:pic>
        <p:nvPicPr>
          <p:cNvPr id="173" name="Google Shape;165;p10" descr="Google Shape;165;p10"/>
          <p:cNvPicPr>
            <a:picLocks noChangeAspect="1"/>
          </p:cNvPicPr>
          <p:nvPr/>
        </p:nvPicPr>
        <p:blipFill>
          <a:blip r:embed="rId4">
            <a:extLst/>
          </a:blip>
          <a:stretch>
            <a:fillRect/>
          </a:stretch>
        </p:blipFill>
        <p:spPr>
          <a:xfrm>
            <a:off x="6766090" y="353606"/>
            <a:ext cx="4775203" cy="1790701"/>
          </a:xfrm>
          <a:prstGeom prst="rect">
            <a:avLst/>
          </a:prstGeom>
          <a:ln w="12700">
            <a:miter lim="400000"/>
          </a:ln>
        </p:spPr>
      </p:pic>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7" name="Google Shape;171;p11"/>
          <p:cNvSpPr txBox="1"/>
          <p:nvPr>
            <p:ph type="title"/>
          </p:nvPr>
        </p:nvSpPr>
        <p:spPr>
          <a:prstGeom prst="rect">
            <a:avLst/>
          </a:prstGeom>
        </p:spPr>
        <p:txBody>
          <a:bodyPr/>
          <a:lstStyle/>
          <a:p>
            <a:pPr/>
            <a:r>
              <a:t>Deep Learning</a:t>
            </a:r>
          </a:p>
        </p:txBody>
      </p:sp>
      <p:sp>
        <p:nvSpPr>
          <p:cNvPr id="178" name="Google Shape;172;p11"/>
          <p:cNvSpPr txBox="1"/>
          <p:nvPr>
            <p:ph type="body" idx="1"/>
          </p:nvPr>
        </p:nvSpPr>
        <p:spPr>
          <a:prstGeom prst="rect">
            <a:avLst/>
          </a:prstGeom>
        </p:spPr>
        <p:txBody>
          <a:bodyPr/>
          <a:lstStyle>
            <a:lvl1pPr marL="228600" indent="-228600">
              <a:spcBef>
                <a:spcPts val="0"/>
              </a:spcBef>
            </a:lvl1pPr>
          </a:lstStyle>
          <a:p>
            <a:pPr/>
            <a:r>
              <a:t>RNN (Recursive Neural Network)</a:t>
            </a:r>
          </a:p>
        </p:txBody>
      </p:sp>
      <p:pic>
        <p:nvPicPr>
          <p:cNvPr id="179" name="Google Shape;173;p11" descr="Google Shape;173;p11"/>
          <p:cNvPicPr>
            <a:picLocks noChangeAspect="1"/>
          </p:cNvPicPr>
          <p:nvPr/>
        </p:nvPicPr>
        <p:blipFill>
          <a:blip r:embed="rId3">
            <a:extLst/>
          </a:blip>
          <a:stretch>
            <a:fillRect/>
          </a:stretch>
        </p:blipFill>
        <p:spPr>
          <a:xfrm>
            <a:off x="6973788" y="278083"/>
            <a:ext cx="4876802" cy="1952627"/>
          </a:xfrm>
          <a:prstGeom prst="rect">
            <a:avLst/>
          </a:prstGeom>
          <a:ln w="12700">
            <a:miter lim="400000"/>
          </a:ln>
        </p:spPr>
      </p:pic>
      <p:pic>
        <p:nvPicPr>
          <p:cNvPr id="180" name="Google Shape;174;p11" descr="Google Shape;174;p11"/>
          <p:cNvPicPr>
            <a:picLocks noChangeAspect="1"/>
          </p:cNvPicPr>
          <p:nvPr/>
        </p:nvPicPr>
        <p:blipFill>
          <a:blip r:embed="rId4">
            <a:extLst/>
          </a:blip>
          <a:stretch>
            <a:fillRect/>
          </a:stretch>
        </p:blipFill>
        <p:spPr>
          <a:xfrm>
            <a:off x="2727157" y="2472970"/>
            <a:ext cx="7308769" cy="3669626"/>
          </a:xfrm>
          <a:prstGeom prst="rect">
            <a:avLst/>
          </a:prstGeom>
          <a:ln w="12700">
            <a:miter lim="400000"/>
          </a:ln>
        </p:spPr>
      </p:pic>
      <p:sp>
        <p:nvSpPr>
          <p:cNvPr id="181" name="Google Shape;175;p11"/>
          <p:cNvSpPr txBox="1"/>
          <p:nvPr/>
        </p:nvSpPr>
        <p:spPr>
          <a:xfrm>
            <a:off x="7264671" y="6142594"/>
            <a:ext cx="4881605" cy="446999"/>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spAutoFit/>
          </a:bodyPr>
          <a:lstStyle>
            <a:lvl1pPr>
              <a:defRPr sz="1200">
                <a:solidFill>
                  <a:srgbClr val="7F7F7F"/>
                </a:solidFill>
                <a:latin typeface="Malgun Gothic"/>
                <a:ea typeface="Malgun Gothic"/>
                <a:cs typeface="Malgun Gothic"/>
                <a:sym typeface="Malgun Gothic"/>
              </a:defRPr>
            </a:lvl1pPr>
          </a:lstStyle>
          <a:p>
            <a:pPr/>
            <a:r>
              <a:t>https://medium.com/analytics-vidhya/neural-machine-translation-using-bahdanau-attention-mechanism-d496c9be30c3</a:t>
            </a:r>
          </a:p>
        </p:txBody>
      </p:sp>
      <p:sp>
        <p:nvSpPr>
          <p:cNvPr id="182" name="Google Shape;176;p11"/>
          <p:cNvSpPr txBox="1"/>
          <p:nvPr/>
        </p:nvSpPr>
        <p:spPr>
          <a:xfrm>
            <a:off x="9146767" y="5865595"/>
            <a:ext cx="2820247" cy="269199"/>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spAutoFit/>
          </a:bodyPr>
          <a:lstStyle>
            <a:lvl1pPr>
              <a:defRPr sz="1200">
                <a:solidFill>
                  <a:srgbClr val="7F7F7F"/>
                </a:solidFill>
                <a:latin typeface="Malgun Gothic"/>
                <a:ea typeface="Malgun Gothic"/>
                <a:cs typeface="Malgun Gothic"/>
                <a:sym typeface="Malgun Gothic"/>
              </a:defRPr>
            </a:lvl1pPr>
          </a:lstStyle>
          <a:p>
            <a:pPr/>
            <a:r>
              <a:t>https://aikorea.org/blog/rnn-tutorial-1/</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6" name="Google Shape;182;p12"/>
          <p:cNvSpPr txBox="1"/>
          <p:nvPr>
            <p:ph type="title"/>
          </p:nvPr>
        </p:nvSpPr>
        <p:spPr>
          <a:xfrm>
            <a:off x="831850" y="1709738"/>
            <a:ext cx="10515600" cy="2852739"/>
          </a:xfrm>
          <a:prstGeom prst="rect">
            <a:avLst/>
          </a:prstGeom>
        </p:spPr>
        <p:txBody>
          <a:bodyPr/>
          <a:lstStyle>
            <a:lvl1pPr>
              <a:defRPr>
                <a:solidFill>
                  <a:srgbClr val="7F7F7F"/>
                </a:solidFill>
              </a:defRPr>
            </a:lvl1pPr>
          </a:lstStyle>
          <a:p>
            <a:pPr/>
            <a:r>
              <a:t>Natural Language Processing (NLP)</a:t>
            </a:r>
          </a:p>
        </p:txBody>
      </p:sp>
      <p:sp>
        <p:nvSpPr>
          <p:cNvPr id="187" name="Google Shape;183;p12"/>
          <p:cNvSpPr txBox="1"/>
          <p:nvPr>
            <p:ph type="body" sz="quarter" idx="1"/>
          </p:nvPr>
        </p:nvSpPr>
        <p:spPr>
          <a:xfrm>
            <a:off x="831850" y="4589462"/>
            <a:ext cx="10515600" cy="1500189"/>
          </a:xfrm>
          <a:prstGeom prst="rect">
            <a:avLst/>
          </a:prstGeom>
        </p:spPr>
        <p:txBody>
          <a:bodyPr/>
          <a:lstStyle/>
          <a:p>
            <a:pPr indent="0">
              <a:spcBef>
                <a:spcPts val="0"/>
              </a:spcBef>
            </a:pP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1" name="Google Shape;189;p13"/>
          <p:cNvSpPr txBox="1"/>
          <p:nvPr>
            <p:ph type="title"/>
          </p:nvPr>
        </p:nvSpPr>
        <p:spPr>
          <a:prstGeom prst="rect">
            <a:avLst/>
          </a:prstGeom>
        </p:spPr>
        <p:txBody>
          <a:bodyPr/>
          <a:lstStyle/>
          <a:p>
            <a:pPr/>
            <a:r>
              <a:t>NLP?</a:t>
            </a:r>
          </a:p>
        </p:txBody>
      </p:sp>
      <p:sp>
        <p:nvSpPr>
          <p:cNvPr id="192" name="Google Shape;190;p13"/>
          <p:cNvSpPr txBox="1"/>
          <p:nvPr>
            <p:ph type="body" idx="1"/>
          </p:nvPr>
        </p:nvSpPr>
        <p:spPr>
          <a:prstGeom prst="rect">
            <a:avLst/>
          </a:prstGeom>
        </p:spPr>
        <p:txBody>
          <a:bodyPr/>
          <a:lstStyle/>
          <a:p>
            <a:pPr marL="228600" indent="-228600">
              <a:spcBef>
                <a:spcPts val="0"/>
              </a:spcBef>
            </a:pPr>
            <a:r>
              <a:t>‘Interactions between computers and human language’</a:t>
            </a:r>
          </a:p>
          <a:p>
            <a:pPr marL="228600" indent="-228600"/>
            <a:r>
              <a:t>A subfield of </a:t>
            </a:r>
            <a:r>
              <a:rPr u="sng">
                <a:solidFill>
                  <a:srgbClr val="0000FF"/>
                </a:solidFill>
                <a:uFill>
                  <a:solidFill>
                    <a:srgbClr val="0000FF"/>
                  </a:solidFill>
                </a:uFill>
                <a:hlinkClick r:id="rId3" invalidUrl="" action="" tgtFrame="" tooltip="" history="1" highlightClick="0" endSnd="0"/>
              </a:rPr>
              <a:t>linguistics</a:t>
            </a:r>
            <a:r>
              <a:t>, </a:t>
            </a:r>
            <a:r>
              <a:rPr u="sng">
                <a:solidFill>
                  <a:srgbClr val="0000FF"/>
                </a:solidFill>
                <a:uFill>
                  <a:solidFill>
                    <a:srgbClr val="0000FF"/>
                  </a:solidFill>
                </a:uFill>
                <a:hlinkClick r:id="rId4" invalidUrl="" action="" tgtFrame="" tooltip="" history="1" highlightClick="0" endSnd="0"/>
              </a:rPr>
              <a:t>computer science</a:t>
            </a:r>
            <a:r>
              <a:t>, and </a:t>
            </a:r>
            <a:r>
              <a:rPr u="sng">
                <a:solidFill>
                  <a:srgbClr val="0000FF"/>
                </a:solidFill>
                <a:uFill>
                  <a:solidFill>
                    <a:srgbClr val="0000FF"/>
                  </a:solidFill>
                </a:uFill>
                <a:hlinkClick r:id="rId5" invalidUrl="" action="" tgtFrame="" tooltip="" history="1" highlightClick="0" endSnd="0"/>
              </a:rPr>
              <a:t>artificial intelligence</a:t>
            </a:r>
          </a:p>
          <a:p>
            <a:pPr marL="228600" indent="-228600"/>
            <a:r>
              <a:t>Programming computers to process and analyze large amounts of </a:t>
            </a:r>
            <a:r>
              <a:rPr u="sng">
                <a:solidFill>
                  <a:srgbClr val="0000FF"/>
                </a:solidFill>
                <a:uFill>
                  <a:solidFill>
                    <a:srgbClr val="0000FF"/>
                  </a:solidFill>
                </a:uFill>
                <a:hlinkClick r:id="rId6" invalidUrl="" action="" tgtFrame="" tooltip="" history="1" highlightClick="0" endSnd="0"/>
              </a:rPr>
              <a:t>natural language</a:t>
            </a:r>
            <a:r>
              <a:t> data. </a:t>
            </a:r>
          </a:p>
          <a:p>
            <a:pPr marL="228600" indent="-228600"/>
            <a:r>
              <a:t>The goal is a computer capable of "understanding" the contents of documents, including the contextual nuances of the language within them. </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6" name="Google Shape;195;p14"/>
          <p:cNvSpPr txBox="1"/>
          <p:nvPr>
            <p:ph type="title"/>
          </p:nvPr>
        </p:nvSpPr>
        <p:spPr>
          <a:prstGeom prst="rect">
            <a:avLst/>
          </a:prstGeom>
        </p:spPr>
        <p:txBody>
          <a:bodyPr/>
          <a:lstStyle/>
          <a:p>
            <a:pPr/>
            <a:r>
              <a:t>Field of application</a:t>
            </a:r>
          </a:p>
        </p:txBody>
      </p:sp>
      <p:sp>
        <p:nvSpPr>
          <p:cNvPr id="197" name="Google Shape;196;p14"/>
          <p:cNvSpPr txBox="1"/>
          <p:nvPr>
            <p:ph type="body" idx="1"/>
          </p:nvPr>
        </p:nvSpPr>
        <p:spPr>
          <a:prstGeom prst="rect">
            <a:avLst/>
          </a:prstGeom>
        </p:spPr>
        <p:txBody>
          <a:bodyPr/>
          <a:lstStyle/>
          <a:p>
            <a:pPr marL="228600" indent="-228600">
              <a:lnSpc>
                <a:spcPct val="135000"/>
              </a:lnSpc>
              <a:spcBef>
                <a:spcPts val="0"/>
              </a:spcBef>
            </a:pPr>
            <a:r>
              <a:t>Chatbot</a:t>
            </a:r>
          </a:p>
          <a:p>
            <a:pPr lvl="1" marL="685800" indent="-228600">
              <a:lnSpc>
                <a:spcPct val="135000"/>
              </a:lnSpc>
              <a:spcBef>
                <a:spcPts val="500"/>
              </a:spcBef>
              <a:buSzPts val="2000"/>
              <a:defRPr sz="2000"/>
            </a:pPr>
            <a:r>
              <a:t>Alexa, Siri, Bixby.</a:t>
            </a:r>
          </a:p>
          <a:p>
            <a:pPr marL="228600" indent="-228600">
              <a:lnSpc>
                <a:spcPct val="135000"/>
              </a:lnSpc>
            </a:pPr>
            <a:r>
              <a:t>Text Summarization</a:t>
            </a:r>
          </a:p>
          <a:p>
            <a:pPr lvl="1" marL="685800" indent="-228600">
              <a:lnSpc>
                <a:spcPct val="135000"/>
              </a:lnSpc>
              <a:spcBef>
                <a:spcPts val="500"/>
              </a:spcBef>
              <a:buSzPts val="2000"/>
              <a:defRPr sz="2000"/>
            </a:pPr>
            <a:r>
              <a:t>Google search</a:t>
            </a:r>
          </a:p>
          <a:p>
            <a:pPr marL="228600" indent="-228600">
              <a:lnSpc>
                <a:spcPct val="135000"/>
              </a:lnSpc>
            </a:pPr>
            <a:r>
              <a:t>Document Classification</a:t>
            </a:r>
          </a:p>
          <a:p>
            <a:pPr lvl="1" marL="685800" indent="-228600">
              <a:lnSpc>
                <a:spcPct val="135000"/>
              </a:lnSpc>
              <a:spcBef>
                <a:spcPts val="500"/>
              </a:spcBef>
              <a:buSzPts val="2000"/>
              <a:defRPr sz="2000"/>
            </a:pPr>
            <a:r>
              <a:t>Spam mail filtering</a:t>
            </a:r>
          </a:p>
          <a:p>
            <a:pPr marL="228600" indent="-228600">
              <a:lnSpc>
                <a:spcPct val="135000"/>
              </a:lnSpc>
            </a:pPr>
            <a:r>
              <a:t>Machine Translation</a:t>
            </a:r>
          </a:p>
          <a:p>
            <a:pPr lvl="1" marL="685800" indent="-228600">
              <a:lnSpc>
                <a:spcPct val="135000"/>
              </a:lnSpc>
              <a:spcBef>
                <a:spcPts val="500"/>
              </a:spcBef>
              <a:buSzPts val="2000"/>
              <a:defRPr sz="2000"/>
            </a:pPr>
            <a:r>
              <a:t>Google Translate</a:t>
            </a:r>
          </a:p>
        </p:txBody>
      </p:sp>
      <p:pic>
        <p:nvPicPr>
          <p:cNvPr id="198" name="Google Shape;197;p14" descr="Google Shape;197;p14"/>
          <p:cNvPicPr>
            <a:picLocks noChangeAspect="1"/>
          </p:cNvPicPr>
          <p:nvPr/>
        </p:nvPicPr>
        <p:blipFill>
          <a:blip r:embed="rId3">
            <a:extLst/>
          </a:blip>
          <a:stretch>
            <a:fillRect/>
          </a:stretch>
        </p:blipFill>
        <p:spPr>
          <a:xfrm>
            <a:off x="8963500" y="4032784"/>
            <a:ext cx="2888266" cy="1805167"/>
          </a:xfrm>
          <a:prstGeom prst="rect">
            <a:avLst/>
          </a:prstGeom>
          <a:ln w="12700">
            <a:miter lim="400000"/>
          </a:ln>
        </p:spPr>
      </p:pic>
      <p:pic>
        <p:nvPicPr>
          <p:cNvPr id="199" name="Google Shape;198;p14" descr="Google Shape;198;p14"/>
          <p:cNvPicPr>
            <a:picLocks noChangeAspect="1"/>
          </p:cNvPicPr>
          <p:nvPr/>
        </p:nvPicPr>
        <p:blipFill>
          <a:blip r:embed="rId4">
            <a:extLst/>
          </a:blip>
          <a:srcRect l="33587" t="18366" r="33703" b="18497"/>
          <a:stretch>
            <a:fillRect/>
          </a:stretch>
        </p:blipFill>
        <p:spPr>
          <a:xfrm>
            <a:off x="5127561" y="1451699"/>
            <a:ext cx="1864676" cy="1889702"/>
          </a:xfrm>
          <a:prstGeom prst="rect">
            <a:avLst/>
          </a:prstGeom>
          <a:ln w="12700">
            <a:miter lim="400000"/>
          </a:ln>
        </p:spPr>
      </p:pic>
      <p:pic>
        <p:nvPicPr>
          <p:cNvPr id="200" name="Google Shape;199;p14" descr="Google Shape;199;p14"/>
          <p:cNvPicPr>
            <a:picLocks noChangeAspect="1"/>
          </p:cNvPicPr>
          <p:nvPr/>
        </p:nvPicPr>
        <p:blipFill>
          <a:blip r:embed="rId5">
            <a:extLst/>
          </a:blip>
          <a:stretch>
            <a:fillRect/>
          </a:stretch>
        </p:blipFill>
        <p:spPr>
          <a:xfrm>
            <a:off x="5127549" y="3765396"/>
            <a:ext cx="3835952" cy="2339932"/>
          </a:xfrm>
          <a:prstGeom prst="rect">
            <a:avLst/>
          </a:prstGeom>
          <a:ln w="12700">
            <a:miter lim="400000"/>
          </a:ln>
        </p:spPr>
      </p:pic>
      <p:sp>
        <p:nvSpPr>
          <p:cNvPr id="201" name="Google Shape;200;p14"/>
          <p:cNvSpPr txBox="1"/>
          <p:nvPr/>
        </p:nvSpPr>
        <p:spPr>
          <a:xfrm>
            <a:off x="3366475" y="6105325"/>
            <a:ext cx="5756702" cy="347949"/>
          </a:xfrm>
          <a:prstGeom prst="rect">
            <a:avLst/>
          </a:prstGeom>
          <a:ln w="12700">
            <a:miter lim="400000"/>
          </a:ln>
          <a:extLst>
            <a:ext uri="{C572A759-6A51-4108-AA02-DFA0A04FC94B}">
              <ma14:wrappingTextBoxFlag xmlns:ma14="http://schemas.microsoft.com/office/mac/drawingml/2011/main" val="1"/>
            </a:ext>
          </a:extLst>
        </p:spPr>
        <p:txBody>
          <a:bodyPr lIns="91423" tIns="91423" rIns="91423" bIns="91423">
            <a:spAutoFit/>
          </a:bodyPr>
          <a:lstStyle>
            <a:lvl1pPr algn="r">
              <a:defRPr sz="1100">
                <a:solidFill>
                  <a:srgbClr val="7F7F7F"/>
                </a:solidFill>
                <a:latin typeface="Malgun Gothic"/>
                <a:ea typeface="Malgun Gothic"/>
                <a:cs typeface="Malgun Gothic"/>
                <a:sym typeface="Malgun Gothic"/>
              </a:defRPr>
            </a:lvl1pPr>
          </a:lstStyle>
          <a:p>
            <a:pPr/>
            <a:r>
              <a:t>https://www.mvtvwireless.com/why-are-my-emails-going-into-spam/</a:t>
            </a:r>
          </a:p>
        </p:txBody>
      </p:sp>
      <p:pic>
        <p:nvPicPr>
          <p:cNvPr id="202" name="Google Shape;201;p14" descr="Google Shape;201;p14"/>
          <p:cNvPicPr>
            <a:picLocks noChangeAspect="1"/>
          </p:cNvPicPr>
          <p:nvPr/>
        </p:nvPicPr>
        <p:blipFill>
          <a:blip r:embed="rId6">
            <a:extLst/>
          </a:blip>
          <a:stretch>
            <a:fillRect/>
          </a:stretch>
        </p:blipFill>
        <p:spPr>
          <a:xfrm>
            <a:off x="8075448" y="1242338"/>
            <a:ext cx="3835953" cy="2308426"/>
          </a:xfrm>
          <a:prstGeom prst="rect">
            <a:avLst/>
          </a:prstGeom>
          <a:ln w="12700">
            <a:miter lim="400000"/>
          </a:ln>
        </p:spPr>
      </p:pic>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6" name="Google Shape;207;p15"/>
          <p:cNvSpPr txBox="1"/>
          <p:nvPr>
            <p:ph type="title"/>
          </p:nvPr>
        </p:nvSpPr>
        <p:spPr>
          <a:prstGeom prst="rect">
            <a:avLst/>
          </a:prstGeom>
        </p:spPr>
        <p:txBody>
          <a:bodyPr/>
          <a:lstStyle/>
          <a:p>
            <a:pPr/>
            <a:r>
              <a:t>RNN</a:t>
            </a:r>
          </a:p>
        </p:txBody>
      </p:sp>
      <p:pic>
        <p:nvPicPr>
          <p:cNvPr id="207" name="Google Shape;208;p15" descr="Google Shape;208;p15"/>
          <p:cNvPicPr>
            <a:picLocks noChangeAspect="1"/>
          </p:cNvPicPr>
          <p:nvPr/>
        </p:nvPicPr>
        <p:blipFill>
          <a:blip r:embed="rId3">
            <a:extLst/>
          </a:blip>
          <a:stretch>
            <a:fillRect/>
          </a:stretch>
        </p:blipFill>
        <p:spPr>
          <a:xfrm>
            <a:off x="1353772" y="1504950"/>
            <a:ext cx="4027926" cy="1612776"/>
          </a:xfrm>
          <a:prstGeom prst="rect">
            <a:avLst/>
          </a:prstGeom>
          <a:ln w="12700">
            <a:miter lim="400000"/>
          </a:ln>
        </p:spPr>
      </p:pic>
      <p:sp>
        <p:nvSpPr>
          <p:cNvPr id="208" name="Google Shape;209;p15"/>
          <p:cNvSpPr txBox="1"/>
          <p:nvPr/>
        </p:nvSpPr>
        <p:spPr>
          <a:xfrm>
            <a:off x="5977647" y="6135249"/>
            <a:ext cx="5879753" cy="446999"/>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spAutoFit/>
          </a:bodyPr>
          <a:lstStyle/>
          <a:p>
            <a:pPr algn="r">
              <a:defRPr sz="1200">
                <a:solidFill>
                  <a:srgbClr val="7F7F7F"/>
                </a:solidFill>
                <a:latin typeface="Malgun Gothic"/>
                <a:ea typeface="Malgun Gothic"/>
                <a:cs typeface="Malgun Gothic"/>
                <a:sym typeface="Malgun Gothic"/>
              </a:defRPr>
            </a:pPr>
            <a:r>
              <a:t>https://aikorea.org/blog/rnn-tutorial-1/</a:t>
            </a:r>
          </a:p>
          <a:p>
            <a:pPr algn="r">
              <a:defRPr sz="1200">
                <a:solidFill>
                  <a:srgbClr val="7F7F7F"/>
                </a:solidFill>
                <a:latin typeface="Malgun Gothic"/>
                <a:ea typeface="Malgun Gothic"/>
                <a:cs typeface="Malgun Gothic"/>
                <a:sym typeface="Malgun Gothic"/>
              </a:defRPr>
            </a:pPr>
            <a:r>
              <a:t>https://ratsgo.github.io/natural%20language%20processing/2017/03/09/rnnlstm/</a:t>
            </a:r>
          </a:p>
        </p:txBody>
      </p:sp>
      <p:pic>
        <p:nvPicPr>
          <p:cNvPr id="209" name="Google Shape;210;p15" descr="Google Shape;210;p15"/>
          <p:cNvPicPr>
            <a:picLocks noChangeAspect="1"/>
          </p:cNvPicPr>
          <p:nvPr/>
        </p:nvPicPr>
        <p:blipFill>
          <a:blip r:embed="rId4">
            <a:extLst/>
          </a:blip>
          <a:stretch>
            <a:fillRect/>
          </a:stretch>
        </p:blipFill>
        <p:spPr>
          <a:xfrm>
            <a:off x="6768300" y="1869875"/>
            <a:ext cx="4298456" cy="3442352"/>
          </a:xfrm>
          <a:prstGeom prst="rect">
            <a:avLst/>
          </a:prstGeom>
          <a:ln w="12700">
            <a:miter lim="400000"/>
          </a:ln>
        </p:spPr>
      </p:pic>
      <p:pic>
        <p:nvPicPr>
          <p:cNvPr id="210" name="Google Shape;211;p15" descr="Google Shape;211;p15"/>
          <p:cNvPicPr>
            <a:picLocks noChangeAspect="1"/>
          </p:cNvPicPr>
          <p:nvPr/>
        </p:nvPicPr>
        <p:blipFill>
          <a:blip r:embed="rId5">
            <a:extLst/>
          </a:blip>
          <a:stretch>
            <a:fillRect/>
          </a:stretch>
        </p:blipFill>
        <p:spPr>
          <a:xfrm>
            <a:off x="1353775" y="3140673"/>
            <a:ext cx="4742225" cy="2994577"/>
          </a:xfrm>
          <a:prstGeom prst="rect">
            <a:avLst/>
          </a:prstGeom>
          <a:ln w="12700">
            <a:miter lim="400000"/>
          </a:ln>
        </p:spPr>
      </p:pic>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4" name="Google Shape;217;p16"/>
          <p:cNvSpPr txBox="1"/>
          <p:nvPr>
            <p:ph type="title"/>
          </p:nvPr>
        </p:nvSpPr>
        <p:spPr>
          <a:prstGeom prst="rect">
            <a:avLst/>
          </a:prstGeom>
        </p:spPr>
        <p:txBody>
          <a:bodyPr/>
          <a:lstStyle/>
          <a:p>
            <a:pPr/>
            <a:r>
              <a:t>Seq2Seq</a:t>
            </a:r>
          </a:p>
        </p:txBody>
      </p:sp>
      <p:pic>
        <p:nvPicPr>
          <p:cNvPr id="215" name="Google Shape;218;p16" descr="Google Shape;218;p16"/>
          <p:cNvPicPr>
            <a:picLocks noChangeAspect="1"/>
          </p:cNvPicPr>
          <p:nvPr/>
        </p:nvPicPr>
        <p:blipFill>
          <a:blip r:embed="rId3">
            <a:extLst/>
          </a:blip>
          <a:stretch>
            <a:fillRect/>
          </a:stretch>
        </p:blipFill>
        <p:spPr>
          <a:xfrm>
            <a:off x="2441619" y="1959847"/>
            <a:ext cx="7308768" cy="3669623"/>
          </a:xfrm>
          <a:prstGeom prst="rect">
            <a:avLst/>
          </a:prstGeom>
          <a:ln w="12700">
            <a:miter lim="400000"/>
          </a:ln>
        </p:spPr>
      </p:pic>
      <p:sp>
        <p:nvSpPr>
          <p:cNvPr id="216" name="Google Shape;219;p16"/>
          <p:cNvSpPr txBox="1"/>
          <p:nvPr/>
        </p:nvSpPr>
        <p:spPr>
          <a:xfrm>
            <a:off x="3236949" y="6342850"/>
            <a:ext cx="8771451" cy="269199"/>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spAutoFit/>
          </a:bodyPr>
          <a:lstStyle>
            <a:lvl1pPr algn="r">
              <a:defRPr sz="1200">
                <a:solidFill>
                  <a:srgbClr val="7F7F7F"/>
                </a:solidFill>
                <a:latin typeface="Malgun Gothic"/>
                <a:ea typeface="Malgun Gothic"/>
                <a:cs typeface="Malgun Gothic"/>
                <a:sym typeface="Malgun Gothic"/>
              </a:defRPr>
            </a:lvl1pPr>
          </a:lstStyle>
          <a:p>
            <a:pPr/>
            <a:r>
              <a:t>https://medium.com/analytics-vidhya/neural-machine-translation-using-bahdanau-attention-mechanism-d496c9be30c3</a:t>
            </a: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0" name="Google Shape;225;p17"/>
          <p:cNvSpPr txBox="1"/>
          <p:nvPr>
            <p:ph type="title"/>
          </p:nvPr>
        </p:nvSpPr>
        <p:spPr>
          <a:prstGeom prst="rect">
            <a:avLst/>
          </a:prstGeom>
        </p:spPr>
        <p:txBody>
          <a:bodyPr/>
          <a:lstStyle/>
          <a:p>
            <a:pPr/>
            <a:r>
              <a:t>Seq2Seq + </a:t>
            </a:r>
            <a:r>
              <a:rPr b="1"/>
              <a:t>‘Attention’</a:t>
            </a:r>
          </a:p>
        </p:txBody>
      </p:sp>
      <p:sp>
        <p:nvSpPr>
          <p:cNvPr id="221" name="Google Shape;226;p17"/>
          <p:cNvSpPr txBox="1"/>
          <p:nvPr>
            <p:ph type="body" idx="1"/>
          </p:nvPr>
        </p:nvSpPr>
        <p:spPr>
          <a:xfrm>
            <a:off x="838200" y="1638300"/>
            <a:ext cx="10515600" cy="4718100"/>
          </a:xfrm>
          <a:prstGeom prst="rect">
            <a:avLst/>
          </a:prstGeom>
        </p:spPr>
        <p:txBody>
          <a:bodyPr/>
          <a:lstStyle/>
          <a:p>
            <a:pPr>
              <a:lnSpc>
                <a:spcPct val="115000"/>
              </a:lnSpc>
              <a:spcBef>
                <a:spcPts val="0"/>
              </a:spcBef>
            </a:pPr>
            <a:r>
              <a:t>Decoder learn to </a:t>
            </a:r>
            <a:r>
              <a:rPr b="1" u="sng"/>
              <a:t>focus</a:t>
            </a:r>
            <a:r>
              <a:t> over a specific range of the input sequence</a:t>
            </a:r>
          </a:p>
        </p:txBody>
      </p:sp>
      <p:pic>
        <p:nvPicPr>
          <p:cNvPr id="222" name="Google Shape;227;p17" descr="Google Shape;227;p17"/>
          <p:cNvPicPr>
            <a:picLocks noChangeAspect="1"/>
          </p:cNvPicPr>
          <p:nvPr/>
        </p:nvPicPr>
        <p:blipFill>
          <a:blip r:embed="rId3">
            <a:extLst/>
          </a:blip>
          <a:stretch>
            <a:fillRect/>
          </a:stretch>
        </p:blipFill>
        <p:spPr>
          <a:xfrm>
            <a:off x="3501961" y="2240250"/>
            <a:ext cx="5188078" cy="3848199"/>
          </a:xfrm>
          <a:prstGeom prst="rect">
            <a:avLst/>
          </a:prstGeom>
          <a:ln w="12700">
            <a:miter lim="400000"/>
          </a:ln>
        </p:spPr>
      </p:pic>
      <p:sp>
        <p:nvSpPr>
          <p:cNvPr id="223" name="Google Shape;228;p17"/>
          <p:cNvSpPr txBox="1"/>
          <p:nvPr/>
        </p:nvSpPr>
        <p:spPr>
          <a:xfrm>
            <a:off x="7311473" y="6219774"/>
            <a:ext cx="4367702" cy="360649"/>
          </a:xfrm>
          <a:prstGeom prst="rect">
            <a:avLst/>
          </a:prstGeom>
          <a:ln w="12700">
            <a:miter lim="400000"/>
          </a:ln>
          <a:extLst>
            <a:ext uri="{C572A759-6A51-4108-AA02-DFA0A04FC94B}">
              <ma14:wrappingTextBoxFlag xmlns:ma14="http://schemas.microsoft.com/office/mac/drawingml/2011/main" val="1"/>
            </a:ext>
          </a:extLst>
        </p:spPr>
        <p:txBody>
          <a:bodyPr lIns="91423" tIns="91423" rIns="91423" bIns="91423">
            <a:spAutoFit/>
          </a:bodyPr>
          <a:lstStyle>
            <a:lvl1pPr>
              <a:defRPr sz="1200">
                <a:solidFill>
                  <a:srgbClr val="7F7F7F"/>
                </a:solidFill>
                <a:latin typeface="Malgun Gothic"/>
                <a:ea typeface="Malgun Gothic"/>
                <a:cs typeface="Malgun Gothic"/>
                <a:sym typeface="Malgun Gothic"/>
              </a:defRPr>
            </a:lvl1pPr>
          </a:lstStyle>
          <a:p>
            <a:pPr/>
            <a:r>
              <a:t>https://www.tensorflow.org/text/tutorials/nmt_with_attention</a:t>
            </a:r>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7" name="Google Shape;234;p18"/>
          <p:cNvSpPr txBox="1"/>
          <p:nvPr>
            <p:ph type="title"/>
          </p:nvPr>
        </p:nvSpPr>
        <p:spPr>
          <a:prstGeom prst="rect">
            <a:avLst/>
          </a:prstGeom>
        </p:spPr>
        <p:txBody>
          <a:bodyPr/>
          <a:lstStyle/>
          <a:p>
            <a:pPr/>
            <a:r>
              <a:t>Transformer</a:t>
            </a:r>
          </a:p>
        </p:txBody>
      </p:sp>
      <p:sp>
        <p:nvSpPr>
          <p:cNvPr id="228" name="Google Shape;235;p18"/>
          <p:cNvSpPr txBox="1"/>
          <p:nvPr>
            <p:ph type="body" idx="1"/>
          </p:nvPr>
        </p:nvSpPr>
        <p:spPr>
          <a:prstGeom prst="rect">
            <a:avLst/>
          </a:prstGeom>
        </p:spPr>
        <p:txBody>
          <a:bodyPr/>
          <a:lstStyle>
            <a:lvl1pPr marL="228600" indent="-228600">
              <a:spcBef>
                <a:spcPts val="0"/>
              </a:spcBef>
              <a:buSzPts val="3200"/>
              <a:defRPr sz="3200">
                <a:solidFill>
                  <a:schemeClr val="accent1"/>
                </a:solidFill>
                <a:effectLst>
                  <a:outerShdw sx="100000" sy="100000" kx="0" ky="0" algn="b" rotWithShape="0" blurRad="38100" dist="25400" dir="5400000">
                    <a:srgbClr val="6E747A">
                      <a:alpha val="43000"/>
                    </a:srgbClr>
                  </a:outerShdw>
                </a:effectLst>
              </a:defRPr>
            </a:lvl1pPr>
          </a:lstStyle>
          <a:p>
            <a:pPr/>
            <a:r>
              <a:t>‘Attention is All you Need’</a:t>
            </a:r>
          </a:p>
        </p:txBody>
      </p:sp>
      <p:sp>
        <p:nvSpPr>
          <p:cNvPr id="229" name="Google Shape;236;p18"/>
          <p:cNvSpPr txBox="1"/>
          <p:nvPr/>
        </p:nvSpPr>
        <p:spPr>
          <a:xfrm>
            <a:off x="7607175" y="6132150"/>
            <a:ext cx="4228127" cy="380232"/>
          </a:xfrm>
          <a:prstGeom prst="rect">
            <a:avLst/>
          </a:prstGeom>
          <a:ln w="12700">
            <a:miter lim="400000"/>
          </a:ln>
          <a:extLst>
            <a:ext uri="{C572A759-6A51-4108-AA02-DFA0A04FC94B}">
              <ma14:wrappingTextBoxFlag xmlns:ma14="http://schemas.microsoft.com/office/mac/drawingml/2011/main" val="1"/>
            </a:ext>
          </a:extLst>
        </p:spPr>
        <p:txBody>
          <a:bodyPr lIns="91423" tIns="91423" rIns="91423" bIns="91423">
            <a:spAutoFit/>
          </a:bodyPr>
          <a:lstStyle>
            <a:lvl1pPr algn="ctr">
              <a:defRPr>
                <a:solidFill>
                  <a:srgbClr val="808080"/>
                </a:solidFill>
              </a:defRPr>
            </a:lvl1pPr>
          </a:lstStyle>
          <a:p>
            <a:pPr/>
            <a:r>
              <a:t>https://jalammar.github.io/illustrated-transformer/</a:t>
            </a:r>
          </a:p>
        </p:txBody>
      </p:sp>
      <p:pic>
        <p:nvPicPr>
          <p:cNvPr id="230" name="Google Shape;237;p18" descr="Google Shape;237;p18"/>
          <p:cNvPicPr>
            <a:picLocks noChangeAspect="1"/>
          </p:cNvPicPr>
          <p:nvPr/>
        </p:nvPicPr>
        <p:blipFill>
          <a:blip r:embed="rId3">
            <a:extLst/>
          </a:blip>
          <a:stretch>
            <a:fillRect/>
          </a:stretch>
        </p:blipFill>
        <p:spPr>
          <a:xfrm>
            <a:off x="7607175" y="804809"/>
            <a:ext cx="3934352" cy="5248391"/>
          </a:xfrm>
          <a:prstGeom prst="rect">
            <a:avLst/>
          </a:prstGeom>
          <a:ln w="12700">
            <a:miter lim="400000"/>
          </a:ln>
        </p:spPr>
      </p:pic>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4" name="Google Shape;234;p18"/>
          <p:cNvSpPr txBox="1"/>
          <p:nvPr>
            <p:ph type="title"/>
          </p:nvPr>
        </p:nvSpPr>
        <p:spPr>
          <a:prstGeom prst="rect">
            <a:avLst/>
          </a:prstGeom>
        </p:spPr>
        <p:txBody>
          <a:bodyPr/>
          <a:lstStyle/>
          <a:p>
            <a:pPr/>
            <a:r>
              <a:t>Transformer</a:t>
            </a:r>
          </a:p>
        </p:txBody>
      </p:sp>
      <p:sp>
        <p:nvSpPr>
          <p:cNvPr id="235" name="텍스트 개체 틀 1"/>
          <p:cNvSpPr txBox="1"/>
          <p:nvPr>
            <p:ph type="body" idx="1"/>
          </p:nvPr>
        </p:nvSpPr>
        <p:spPr>
          <a:prstGeom prst="rect">
            <a:avLst/>
          </a:prstGeom>
        </p:spPr>
        <p:txBody>
          <a:bodyPr/>
          <a:lstStyle/>
          <a:p>
            <a:pPr/>
            <a:r>
              <a:t>Encoder – Decoder (6-6)</a:t>
            </a:r>
          </a:p>
        </p:txBody>
      </p:sp>
      <p:sp>
        <p:nvSpPr>
          <p:cNvPr id="236" name="Google Shape;236;p18"/>
          <p:cNvSpPr txBox="1"/>
          <p:nvPr/>
        </p:nvSpPr>
        <p:spPr>
          <a:xfrm>
            <a:off x="7607175" y="6132150"/>
            <a:ext cx="4228127" cy="380232"/>
          </a:xfrm>
          <a:prstGeom prst="rect">
            <a:avLst/>
          </a:prstGeom>
          <a:ln w="12700">
            <a:miter lim="400000"/>
          </a:ln>
          <a:extLst>
            <a:ext uri="{C572A759-6A51-4108-AA02-DFA0A04FC94B}">
              <ma14:wrappingTextBoxFlag xmlns:ma14="http://schemas.microsoft.com/office/mac/drawingml/2011/main" val="1"/>
            </a:ext>
          </a:extLst>
        </p:spPr>
        <p:txBody>
          <a:bodyPr lIns="91423" tIns="91423" rIns="91423" bIns="91423">
            <a:spAutoFit/>
          </a:bodyPr>
          <a:lstStyle>
            <a:lvl1pPr algn="ctr">
              <a:defRPr>
                <a:solidFill>
                  <a:srgbClr val="808080"/>
                </a:solidFill>
              </a:defRPr>
            </a:lvl1pPr>
          </a:lstStyle>
          <a:p>
            <a:pPr/>
            <a:r>
              <a:t>https://jalammar.github.io/illustrated-transformer/</a:t>
            </a:r>
          </a:p>
        </p:txBody>
      </p:sp>
      <p:pic>
        <p:nvPicPr>
          <p:cNvPr id="237" name="Google Shape;237;p18" descr="Google Shape;237;p18"/>
          <p:cNvPicPr>
            <a:picLocks noChangeAspect="1"/>
          </p:cNvPicPr>
          <p:nvPr/>
        </p:nvPicPr>
        <p:blipFill>
          <a:blip r:embed="rId3">
            <a:extLst/>
          </a:blip>
          <a:stretch>
            <a:fillRect/>
          </a:stretch>
        </p:blipFill>
        <p:spPr>
          <a:xfrm>
            <a:off x="7607175" y="804809"/>
            <a:ext cx="3934352" cy="5248391"/>
          </a:xfrm>
          <a:prstGeom prst="rect">
            <a:avLst/>
          </a:prstGeom>
          <a:ln w="12700">
            <a:miter lim="400000"/>
          </a:ln>
        </p:spPr>
      </p:pic>
      <p:pic>
        <p:nvPicPr>
          <p:cNvPr id="238" name="Picture 2" descr="Picture 2"/>
          <p:cNvPicPr>
            <a:picLocks noChangeAspect="1"/>
          </p:cNvPicPr>
          <p:nvPr/>
        </p:nvPicPr>
        <p:blipFill>
          <a:blip r:embed="rId4">
            <a:extLst/>
          </a:blip>
          <a:stretch>
            <a:fillRect/>
          </a:stretch>
        </p:blipFill>
        <p:spPr>
          <a:xfrm>
            <a:off x="1207169" y="2390937"/>
            <a:ext cx="5746053" cy="3741213"/>
          </a:xfrm>
          <a:prstGeom prst="rect">
            <a:avLst/>
          </a:prstGeom>
          <a:ln w="12700">
            <a:miter lim="400000"/>
          </a:ln>
        </p:spPr>
      </p:pic>
      <p:pic>
        <p:nvPicPr>
          <p:cNvPr id="239" name="Picture 2" descr="Picture 2"/>
          <p:cNvPicPr>
            <a:picLocks noChangeAspect="1"/>
          </p:cNvPicPr>
          <p:nvPr/>
        </p:nvPicPr>
        <p:blipFill>
          <a:blip r:embed="rId5">
            <a:extLst/>
          </a:blip>
          <a:stretch>
            <a:fillRect/>
          </a:stretch>
        </p:blipFill>
        <p:spPr>
          <a:xfrm>
            <a:off x="5409684" y="325772"/>
            <a:ext cx="3741028" cy="1941368"/>
          </a:xfrm>
          <a:prstGeom prst="rect">
            <a:avLst/>
          </a:prstGeom>
          <a:ln w="12700">
            <a:miter lim="400000"/>
          </a:ln>
        </p:spPr>
      </p:pic>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0" name="Google Shape;94;g13b74b63d40_0_0"/>
          <p:cNvSpPr txBox="1"/>
          <p:nvPr>
            <p:ph type="title"/>
          </p:nvPr>
        </p:nvSpPr>
        <p:spPr>
          <a:prstGeom prst="rect">
            <a:avLst/>
          </a:prstGeom>
        </p:spPr>
        <p:txBody>
          <a:bodyPr/>
          <a:lstStyle>
            <a:lvl1pPr>
              <a:defRPr sz="3200"/>
            </a:lvl1pPr>
          </a:lstStyle>
          <a:p>
            <a:pPr/>
            <a:r>
              <a:t>Choi Minjoo (Judy Choi)</a:t>
            </a:r>
          </a:p>
        </p:txBody>
      </p:sp>
      <p:sp>
        <p:nvSpPr>
          <p:cNvPr id="121" name="Google Shape;95;g13b74b63d40_0_0"/>
          <p:cNvSpPr txBox="1"/>
          <p:nvPr>
            <p:ph type="body" idx="1"/>
          </p:nvPr>
        </p:nvSpPr>
        <p:spPr>
          <a:xfrm>
            <a:off x="838200" y="1638300"/>
            <a:ext cx="10515600" cy="4718100"/>
          </a:xfrm>
          <a:prstGeom prst="rect">
            <a:avLst/>
          </a:prstGeom>
        </p:spPr>
        <p:txBody>
          <a:bodyPr/>
          <a:lstStyle/>
          <a:p>
            <a:pPr marL="228600" indent="-238125">
              <a:spcBef>
                <a:spcPts val="0"/>
              </a:spcBef>
              <a:buSzPts val="2000"/>
              <a:defRPr sz="2000"/>
            </a:pPr>
            <a:r>
              <a:t>Careers</a:t>
            </a:r>
          </a:p>
          <a:p>
            <a:pPr lvl="1" marL="685800" indent="-203200">
              <a:spcBef>
                <a:spcPts val="500"/>
              </a:spcBef>
              <a:buSzPts val="1600"/>
              <a:defRPr sz="1600"/>
            </a:pPr>
            <a:r>
              <a:t>2012 ~ 2019 </a:t>
            </a:r>
            <a:r>
              <a:rPr b="1"/>
              <a:t>Malware Analyst</a:t>
            </a:r>
            <a:endParaRPr b="1" sz="2000"/>
          </a:p>
          <a:p>
            <a:pPr lvl="1" marL="685800" indent="-203200">
              <a:spcBef>
                <a:spcPts val="500"/>
              </a:spcBef>
              <a:buSzPts val="1600"/>
              <a:defRPr sz="1600"/>
            </a:pPr>
            <a:r>
              <a:t>2018 </a:t>
            </a:r>
            <a:r>
              <a:rPr b="1"/>
              <a:t>Working Holiday</a:t>
            </a:r>
            <a:r>
              <a:t> in France</a:t>
            </a:r>
            <a:endParaRPr sz="2000"/>
          </a:p>
          <a:p>
            <a:pPr lvl="1" marL="685800" indent="-203200">
              <a:spcBef>
                <a:spcPts val="500"/>
              </a:spcBef>
              <a:buSzPts val="1600"/>
              <a:defRPr sz="1600"/>
            </a:pPr>
            <a:r>
              <a:t>2020 ~ </a:t>
            </a:r>
            <a:r>
              <a:rPr b="1"/>
              <a:t>M.S</a:t>
            </a:r>
            <a:r>
              <a:t> in Kangwon Univ</a:t>
            </a:r>
          </a:p>
          <a:p>
            <a:pPr lvl="2" marL="1143000" indent="-203200">
              <a:spcBef>
                <a:spcPts val="500"/>
              </a:spcBef>
              <a:buSzPts val="1400"/>
              <a:defRPr sz="1400"/>
            </a:pPr>
            <a:r>
              <a:t>Intelligence Software Lab</a:t>
            </a:r>
            <a:endParaRPr sz="1800"/>
          </a:p>
          <a:p>
            <a:pPr lvl="3" marL="1600200" indent="-215900">
              <a:spcBef>
                <a:spcPts val="500"/>
              </a:spcBef>
              <a:buSzPts val="1400"/>
              <a:defRPr b="1" sz="1400"/>
            </a:pPr>
            <a:r>
              <a:t>NLP (Machine Translation)</a:t>
            </a:r>
          </a:p>
          <a:p>
            <a:pPr lvl="1" marL="685800" indent="-203200">
              <a:spcBef>
                <a:spcPts val="500"/>
              </a:spcBef>
              <a:buSzPts val="1600"/>
              <a:defRPr sz="1600"/>
            </a:pPr>
            <a:r>
              <a:t>2021 ~ 2022 </a:t>
            </a:r>
            <a:r>
              <a:rPr b="1"/>
              <a:t>Bering Lab</a:t>
            </a:r>
            <a:r>
              <a:t> (NLP Researcher &amp; Engineer)</a:t>
            </a:r>
          </a:p>
          <a:p>
            <a:pPr marL="228600" indent="-238125">
              <a:buSzPts val="2000"/>
              <a:defRPr sz="2000"/>
            </a:pPr>
            <a:r>
              <a:t>SNS</a:t>
            </a:r>
          </a:p>
          <a:p>
            <a:pPr lvl="1" marL="685800" indent="-236219">
              <a:spcBef>
                <a:spcPts val="500"/>
              </a:spcBef>
              <a:buSzPts val="1600"/>
              <a:defRPr sz="1600" u="sng">
                <a:solidFill>
                  <a:srgbClr val="0563C1"/>
                </a:solidFill>
                <a:uFill>
                  <a:solidFill>
                    <a:srgbClr val="0563C1"/>
                  </a:solidFill>
                </a:uFill>
              </a:defRPr>
            </a:pPr>
            <a:r>
              <a:rPr>
                <a:solidFill>
                  <a:srgbClr val="0000FF"/>
                </a:solidFill>
                <a:uFill>
                  <a:solidFill>
                    <a:srgbClr val="0000FF"/>
                  </a:solidFill>
                </a:uFill>
                <a:hlinkClick r:id="rId3" invalidUrl="" action="" tgtFrame="" tooltip="" history="1" highlightClick="0" endSnd="0"/>
              </a:rPr>
              <a:t>https://www.facebook.com/minjoo.choi.562/</a:t>
            </a:r>
          </a:p>
          <a:p>
            <a:pPr lvl="1" marL="685800" indent="-236219">
              <a:spcBef>
                <a:spcPts val="500"/>
              </a:spcBef>
              <a:buSzPts val="1600"/>
              <a:defRPr sz="1600" u="sng">
                <a:solidFill>
                  <a:srgbClr val="0563C1"/>
                </a:solidFill>
                <a:uFill>
                  <a:solidFill>
                    <a:srgbClr val="0563C1"/>
                  </a:solidFill>
                </a:uFill>
              </a:defRPr>
            </a:pPr>
            <a:r>
              <a:rPr>
                <a:solidFill>
                  <a:srgbClr val="0000FF"/>
                </a:solidFill>
                <a:uFill>
                  <a:solidFill>
                    <a:srgbClr val="0000FF"/>
                  </a:solidFill>
                </a:uFill>
                <a:hlinkClick r:id="rId4" invalidUrl="" action="" tgtFrame="" tooltip="" history="1" highlightClick="0" endSnd="0"/>
              </a:rPr>
              <a:t>https://github.com/Judy-Choi</a:t>
            </a:r>
            <a:r>
              <a:rPr u="none">
                <a:solidFill>
                  <a:srgbClr val="7F7F7F"/>
                </a:solidFill>
                <a:uFillTx/>
              </a:rPr>
              <a:t> </a:t>
            </a:r>
          </a:p>
        </p:txBody>
      </p:sp>
      <p:pic>
        <p:nvPicPr>
          <p:cNvPr id="122" name="Google Shape;96;g13b74b63d40_0_0" descr="Google Shape;96;g13b74b63d40_0_0"/>
          <p:cNvPicPr>
            <a:picLocks noChangeAspect="1"/>
          </p:cNvPicPr>
          <p:nvPr/>
        </p:nvPicPr>
        <p:blipFill>
          <a:blip r:embed="rId5">
            <a:extLst/>
          </a:blip>
          <a:srcRect l="22574" t="23249" r="22792" b="6887"/>
          <a:stretch>
            <a:fillRect/>
          </a:stretch>
        </p:blipFill>
        <p:spPr>
          <a:xfrm>
            <a:off x="7982432" y="1632706"/>
            <a:ext cx="3496769" cy="4471346"/>
          </a:xfrm>
          <a:prstGeom prst="rect">
            <a:avLst/>
          </a:prstGeom>
          <a:ln w="12700">
            <a:miter lim="400000"/>
          </a:ln>
        </p:spPr>
      </p:pic>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3" name="Google Shape;234;p18"/>
          <p:cNvSpPr txBox="1"/>
          <p:nvPr>
            <p:ph type="title"/>
          </p:nvPr>
        </p:nvSpPr>
        <p:spPr>
          <a:prstGeom prst="rect">
            <a:avLst/>
          </a:prstGeom>
        </p:spPr>
        <p:txBody>
          <a:bodyPr/>
          <a:lstStyle/>
          <a:p>
            <a:pPr/>
            <a:r>
              <a:t>Transformer</a:t>
            </a:r>
          </a:p>
        </p:txBody>
      </p:sp>
      <p:sp>
        <p:nvSpPr>
          <p:cNvPr id="244" name="텍스트 개체 틀 1"/>
          <p:cNvSpPr txBox="1"/>
          <p:nvPr>
            <p:ph type="body" idx="1"/>
          </p:nvPr>
        </p:nvSpPr>
        <p:spPr>
          <a:prstGeom prst="rect">
            <a:avLst/>
          </a:prstGeom>
        </p:spPr>
        <p:txBody>
          <a:bodyPr/>
          <a:lstStyle/>
          <a:p>
            <a:pPr/>
            <a:r>
              <a:t>FFNN &amp; Self-Attn in Encoder</a:t>
            </a:r>
          </a:p>
        </p:txBody>
      </p:sp>
      <p:sp>
        <p:nvSpPr>
          <p:cNvPr id="245" name="Google Shape;236;p18"/>
          <p:cNvSpPr txBox="1"/>
          <p:nvPr/>
        </p:nvSpPr>
        <p:spPr>
          <a:xfrm>
            <a:off x="7607175" y="6132150"/>
            <a:ext cx="4228127" cy="380232"/>
          </a:xfrm>
          <a:prstGeom prst="rect">
            <a:avLst/>
          </a:prstGeom>
          <a:ln w="12700">
            <a:miter lim="400000"/>
          </a:ln>
          <a:extLst>
            <a:ext uri="{C572A759-6A51-4108-AA02-DFA0A04FC94B}">
              <ma14:wrappingTextBoxFlag xmlns:ma14="http://schemas.microsoft.com/office/mac/drawingml/2011/main" val="1"/>
            </a:ext>
          </a:extLst>
        </p:spPr>
        <p:txBody>
          <a:bodyPr lIns="91423" tIns="91423" rIns="91423" bIns="91423">
            <a:spAutoFit/>
          </a:bodyPr>
          <a:lstStyle>
            <a:lvl1pPr algn="ctr">
              <a:defRPr>
                <a:solidFill>
                  <a:srgbClr val="808080"/>
                </a:solidFill>
              </a:defRPr>
            </a:lvl1pPr>
          </a:lstStyle>
          <a:p>
            <a:pPr/>
            <a:r>
              <a:t>https://jalammar.github.io/illustrated-transformer/</a:t>
            </a:r>
          </a:p>
        </p:txBody>
      </p:sp>
      <p:pic>
        <p:nvPicPr>
          <p:cNvPr id="246" name="Google Shape;237;p18" descr="Google Shape;237;p18"/>
          <p:cNvPicPr>
            <a:picLocks noChangeAspect="1"/>
          </p:cNvPicPr>
          <p:nvPr/>
        </p:nvPicPr>
        <p:blipFill>
          <a:blip r:embed="rId3">
            <a:extLst/>
          </a:blip>
          <a:stretch>
            <a:fillRect/>
          </a:stretch>
        </p:blipFill>
        <p:spPr>
          <a:xfrm>
            <a:off x="7607175" y="804809"/>
            <a:ext cx="3934352" cy="5248391"/>
          </a:xfrm>
          <a:prstGeom prst="rect">
            <a:avLst/>
          </a:prstGeom>
          <a:ln w="12700">
            <a:miter lim="400000"/>
          </a:ln>
        </p:spPr>
      </p:pic>
      <p:pic>
        <p:nvPicPr>
          <p:cNvPr id="247" name="Picture 4" descr="Picture 4"/>
          <p:cNvPicPr>
            <a:picLocks noChangeAspect="1"/>
          </p:cNvPicPr>
          <p:nvPr/>
        </p:nvPicPr>
        <p:blipFill>
          <a:blip r:embed="rId4">
            <a:extLst/>
          </a:blip>
          <a:stretch>
            <a:fillRect/>
          </a:stretch>
        </p:blipFill>
        <p:spPr>
          <a:xfrm>
            <a:off x="985796" y="2940175"/>
            <a:ext cx="6621379" cy="2101668"/>
          </a:xfrm>
          <a:prstGeom prst="rect">
            <a:avLst/>
          </a:prstGeom>
          <a:ln w="12700">
            <a:miter lim="400000"/>
          </a:ln>
        </p:spPr>
      </p:pic>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1" name="Google Shape;234;p18"/>
          <p:cNvSpPr txBox="1"/>
          <p:nvPr>
            <p:ph type="title"/>
          </p:nvPr>
        </p:nvSpPr>
        <p:spPr>
          <a:prstGeom prst="rect">
            <a:avLst/>
          </a:prstGeom>
        </p:spPr>
        <p:txBody>
          <a:bodyPr/>
          <a:lstStyle/>
          <a:p>
            <a:pPr/>
            <a:r>
              <a:t>Transformer</a:t>
            </a:r>
          </a:p>
        </p:txBody>
      </p:sp>
      <p:sp>
        <p:nvSpPr>
          <p:cNvPr id="252" name="텍스트 개체 틀 1"/>
          <p:cNvSpPr txBox="1"/>
          <p:nvPr>
            <p:ph type="body" idx="1"/>
          </p:nvPr>
        </p:nvSpPr>
        <p:spPr>
          <a:prstGeom prst="rect">
            <a:avLst/>
          </a:prstGeom>
        </p:spPr>
        <p:txBody>
          <a:bodyPr/>
          <a:lstStyle/>
          <a:p>
            <a:pPr/>
            <a:r>
              <a:t>Input embedding</a:t>
            </a:r>
          </a:p>
        </p:txBody>
      </p:sp>
      <p:sp>
        <p:nvSpPr>
          <p:cNvPr id="253" name="Google Shape;236;p18"/>
          <p:cNvSpPr txBox="1"/>
          <p:nvPr/>
        </p:nvSpPr>
        <p:spPr>
          <a:xfrm>
            <a:off x="7607175" y="6132150"/>
            <a:ext cx="4228127" cy="380232"/>
          </a:xfrm>
          <a:prstGeom prst="rect">
            <a:avLst/>
          </a:prstGeom>
          <a:ln w="12700">
            <a:miter lim="400000"/>
          </a:ln>
          <a:extLst>
            <a:ext uri="{C572A759-6A51-4108-AA02-DFA0A04FC94B}">
              <ma14:wrappingTextBoxFlag xmlns:ma14="http://schemas.microsoft.com/office/mac/drawingml/2011/main" val="1"/>
            </a:ext>
          </a:extLst>
        </p:spPr>
        <p:txBody>
          <a:bodyPr lIns="91423" tIns="91423" rIns="91423" bIns="91423">
            <a:spAutoFit/>
          </a:bodyPr>
          <a:lstStyle>
            <a:lvl1pPr algn="ctr">
              <a:defRPr>
                <a:solidFill>
                  <a:srgbClr val="808080"/>
                </a:solidFill>
              </a:defRPr>
            </a:lvl1pPr>
          </a:lstStyle>
          <a:p>
            <a:pPr/>
            <a:r>
              <a:t>https://jalammar.github.io/illustrated-transformer/</a:t>
            </a:r>
          </a:p>
        </p:txBody>
      </p:sp>
      <p:pic>
        <p:nvPicPr>
          <p:cNvPr id="254" name="Google Shape;237;p18" descr="Google Shape;237;p18"/>
          <p:cNvPicPr>
            <a:picLocks noChangeAspect="1"/>
          </p:cNvPicPr>
          <p:nvPr/>
        </p:nvPicPr>
        <p:blipFill>
          <a:blip r:embed="rId3">
            <a:extLst/>
          </a:blip>
          <a:stretch>
            <a:fillRect/>
          </a:stretch>
        </p:blipFill>
        <p:spPr>
          <a:xfrm>
            <a:off x="7607175" y="804809"/>
            <a:ext cx="3934352" cy="5248391"/>
          </a:xfrm>
          <a:prstGeom prst="rect">
            <a:avLst/>
          </a:prstGeom>
          <a:ln w="12700">
            <a:miter lim="400000"/>
          </a:ln>
        </p:spPr>
      </p:pic>
      <p:pic>
        <p:nvPicPr>
          <p:cNvPr id="255" name="Picture 2" descr="Picture 2"/>
          <p:cNvPicPr>
            <a:picLocks noChangeAspect="1"/>
          </p:cNvPicPr>
          <p:nvPr/>
        </p:nvPicPr>
        <p:blipFill>
          <a:blip r:embed="rId4">
            <a:extLst/>
          </a:blip>
          <a:stretch>
            <a:fillRect/>
          </a:stretch>
        </p:blipFill>
        <p:spPr>
          <a:xfrm>
            <a:off x="1462642" y="2402389"/>
            <a:ext cx="5691898" cy="3650812"/>
          </a:xfrm>
          <a:prstGeom prst="rect">
            <a:avLst/>
          </a:prstGeom>
          <a:ln w="12700">
            <a:miter lim="400000"/>
          </a:ln>
        </p:spPr>
      </p:pic>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9" name="Google Shape;234;p18"/>
          <p:cNvSpPr txBox="1"/>
          <p:nvPr>
            <p:ph type="title"/>
          </p:nvPr>
        </p:nvSpPr>
        <p:spPr>
          <a:prstGeom prst="rect">
            <a:avLst/>
          </a:prstGeom>
        </p:spPr>
        <p:txBody>
          <a:bodyPr/>
          <a:lstStyle/>
          <a:p>
            <a:pPr/>
            <a:r>
              <a:t>Transformer</a:t>
            </a:r>
          </a:p>
        </p:txBody>
      </p:sp>
      <p:sp>
        <p:nvSpPr>
          <p:cNvPr id="260" name="텍스트 개체 틀 1"/>
          <p:cNvSpPr txBox="1"/>
          <p:nvPr>
            <p:ph type="body" idx="1"/>
          </p:nvPr>
        </p:nvSpPr>
        <p:spPr>
          <a:prstGeom prst="rect">
            <a:avLst/>
          </a:prstGeom>
        </p:spPr>
        <p:txBody>
          <a:bodyPr/>
          <a:lstStyle/>
          <a:p>
            <a:pPr/>
            <a:r>
              <a:t>Encoding</a:t>
            </a:r>
          </a:p>
        </p:txBody>
      </p:sp>
      <p:sp>
        <p:nvSpPr>
          <p:cNvPr id="261" name="Google Shape;236;p18"/>
          <p:cNvSpPr txBox="1"/>
          <p:nvPr/>
        </p:nvSpPr>
        <p:spPr>
          <a:xfrm>
            <a:off x="7607175" y="6132150"/>
            <a:ext cx="4228127" cy="380232"/>
          </a:xfrm>
          <a:prstGeom prst="rect">
            <a:avLst/>
          </a:prstGeom>
          <a:ln w="12700">
            <a:miter lim="400000"/>
          </a:ln>
          <a:extLst>
            <a:ext uri="{C572A759-6A51-4108-AA02-DFA0A04FC94B}">
              <ma14:wrappingTextBoxFlag xmlns:ma14="http://schemas.microsoft.com/office/mac/drawingml/2011/main" val="1"/>
            </a:ext>
          </a:extLst>
        </p:spPr>
        <p:txBody>
          <a:bodyPr lIns="91423" tIns="91423" rIns="91423" bIns="91423">
            <a:spAutoFit/>
          </a:bodyPr>
          <a:lstStyle>
            <a:lvl1pPr algn="ctr">
              <a:defRPr>
                <a:solidFill>
                  <a:srgbClr val="808080"/>
                </a:solidFill>
              </a:defRPr>
            </a:lvl1pPr>
          </a:lstStyle>
          <a:p>
            <a:pPr/>
            <a:r>
              <a:t>https://jalammar.github.io/illustrated-transformer/</a:t>
            </a:r>
          </a:p>
        </p:txBody>
      </p:sp>
      <p:pic>
        <p:nvPicPr>
          <p:cNvPr id="262" name="Google Shape;237;p18" descr="Google Shape;237;p18"/>
          <p:cNvPicPr>
            <a:picLocks noChangeAspect="1"/>
          </p:cNvPicPr>
          <p:nvPr/>
        </p:nvPicPr>
        <p:blipFill>
          <a:blip r:embed="rId3">
            <a:extLst/>
          </a:blip>
          <a:stretch>
            <a:fillRect/>
          </a:stretch>
        </p:blipFill>
        <p:spPr>
          <a:xfrm>
            <a:off x="7607175" y="804809"/>
            <a:ext cx="3934352" cy="5248391"/>
          </a:xfrm>
          <a:prstGeom prst="rect">
            <a:avLst/>
          </a:prstGeom>
          <a:ln w="12700">
            <a:miter lim="400000"/>
          </a:ln>
        </p:spPr>
      </p:pic>
      <p:pic>
        <p:nvPicPr>
          <p:cNvPr id="263" name="Picture 2" descr="Picture 2"/>
          <p:cNvPicPr>
            <a:picLocks noChangeAspect="1"/>
          </p:cNvPicPr>
          <p:nvPr/>
        </p:nvPicPr>
        <p:blipFill>
          <a:blip r:embed="rId4">
            <a:extLst/>
          </a:blip>
          <a:stretch>
            <a:fillRect/>
          </a:stretch>
        </p:blipFill>
        <p:spPr>
          <a:xfrm>
            <a:off x="1585310" y="2540844"/>
            <a:ext cx="5540363" cy="3368666"/>
          </a:xfrm>
          <a:prstGeom prst="rect">
            <a:avLst/>
          </a:prstGeom>
          <a:ln w="12700">
            <a:miter lim="400000"/>
          </a:ln>
        </p:spPr>
      </p:pic>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7" name="Google Shape;234;p18"/>
          <p:cNvSpPr txBox="1"/>
          <p:nvPr>
            <p:ph type="title"/>
          </p:nvPr>
        </p:nvSpPr>
        <p:spPr>
          <a:prstGeom prst="rect">
            <a:avLst/>
          </a:prstGeom>
        </p:spPr>
        <p:txBody>
          <a:bodyPr/>
          <a:lstStyle/>
          <a:p>
            <a:pPr/>
            <a:r>
              <a:t>Transformer</a:t>
            </a:r>
          </a:p>
        </p:txBody>
      </p:sp>
      <p:pic>
        <p:nvPicPr>
          <p:cNvPr id="268" name="Google Shape;237;p18" descr="Google Shape;237;p18"/>
          <p:cNvPicPr>
            <a:picLocks noChangeAspect="1"/>
          </p:cNvPicPr>
          <p:nvPr/>
        </p:nvPicPr>
        <p:blipFill>
          <a:blip r:embed="rId3">
            <a:extLst/>
          </a:blip>
          <a:stretch>
            <a:fillRect/>
          </a:stretch>
        </p:blipFill>
        <p:spPr>
          <a:xfrm>
            <a:off x="7607175" y="804809"/>
            <a:ext cx="3934352" cy="5248391"/>
          </a:xfrm>
          <a:prstGeom prst="rect">
            <a:avLst/>
          </a:prstGeom>
          <a:ln w="12700">
            <a:miter lim="400000"/>
          </a:ln>
        </p:spPr>
      </p:pic>
      <p:sp>
        <p:nvSpPr>
          <p:cNvPr id="269" name="텍스트 개체 틀 1"/>
          <p:cNvSpPr txBox="1"/>
          <p:nvPr>
            <p:ph type="body" idx="1"/>
          </p:nvPr>
        </p:nvSpPr>
        <p:spPr>
          <a:prstGeom prst="rect">
            <a:avLst/>
          </a:prstGeom>
        </p:spPr>
        <p:txBody>
          <a:bodyPr/>
          <a:lstStyle/>
          <a:p>
            <a:pPr/>
            <a:r>
              <a:t>Self-Attention</a:t>
            </a:r>
          </a:p>
        </p:txBody>
      </p:sp>
      <p:sp>
        <p:nvSpPr>
          <p:cNvPr id="270" name="Google Shape;236;p18"/>
          <p:cNvSpPr txBox="1"/>
          <p:nvPr/>
        </p:nvSpPr>
        <p:spPr>
          <a:xfrm>
            <a:off x="7607175" y="6132150"/>
            <a:ext cx="4228127" cy="380232"/>
          </a:xfrm>
          <a:prstGeom prst="rect">
            <a:avLst/>
          </a:prstGeom>
          <a:ln w="12700">
            <a:miter lim="400000"/>
          </a:ln>
          <a:extLst>
            <a:ext uri="{C572A759-6A51-4108-AA02-DFA0A04FC94B}">
              <ma14:wrappingTextBoxFlag xmlns:ma14="http://schemas.microsoft.com/office/mac/drawingml/2011/main" val="1"/>
            </a:ext>
          </a:extLst>
        </p:spPr>
        <p:txBody>
          <a:bodyPr lIns="91423" tIns="91423" rIns="91423" bIns="91423">
            <a:spAutoFit/>
          </a:bodyPr>
          <a:lstStyle>
            <a:lvl1pPr algn="ctr">
              <a:defRPr>
                <a:solidFill>
                  <a:srgbClr val="808080"/>
                </a:solidFill>
              </a:defRPr>
            </a:lvl1pPr>
          </a:lstStyle>
          <a:p>
            <a:pPr/>
            <a:r>
              <a:t>https://jalammar.github.io/illustrated-transformer/</a:t>
            </a:r>
          </a:p>
        </p:txBody>
      </p:sp>
      <p:pic>
        <p:nvPicPr>
          <p:cNvPr id="271" name="Picture 2" descr="Picture 2"/>
          <p:cNvPicPr>
            <a:picLocks noChangeAspect="1"/>
          </p:cNvPicPr>
          <p:nvPr/>
        </p:nvPicPr>
        <p:blipFill>
          <a:blip r:embed="rId4">
            <a:extLst/>
          </a:blip>
          <a:stretch>
            <a:fillRect/>
          </a:stretch>
        </p:blipFill>
        <p:spPr>
          <a:xfrm>
            <a:off x="1143000" y="2398362"/>
            <a:ext cx="4162425" cy="3933826"/>
          </a:xfrm>
          <a:prstGeom prst="rect">
            <a:avLst/>
          </a:prstGeom>
          <a:ln w="12700">
            <a:miter lim="400000"/>
          </a:ln>
        </p:spPr>
      </p:pic>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5" name="Google Shape;234;p18"/>
          <p:cNvSpPr txBox="1"/>
          <p:nvPr>
            <p:ph type="title"/>
          </p:nvPr>
        </p:nvSpPr>
        <p:spPr>
          <a:prstGeom prst="rect">
            <a:avLst/>
          </a:prstGeom>
        </p:spPr>
        <p:txBody>
          <a:bodyPr/>
          <a:lstStyle/>
          <a:p>
            <a:pPr/>
            <a:r>
              <a:t>Transformer</a:t>
            </a:r>
          </a:p>
        </p:txBody>
      </p:sp>
      <p:sp>
        <p:nvSpPr>
          <p:cNvPr id="276" name="텍스트 개체 틀 1"/>
          <p:cNvSpPr txBox="1"/>
          <p:nvPr>
            <p:ph type="body" idx="1"/>
          </p:nvPr>
        </p:nvSpPr>
        <p:spPr>
          <a:prstGeom prst="rect">
            <a:avLst/>
          </a:prstGeom>
        </p:spPr>
        <p:txBody>
          <a:bodyPr/>
          <a:lstStyle/>
          <a:p>
            <a:pPr/>
            <a:r>
              <a:t>Self-Attention </a:t>
            </a:r>
          </a:p>
        </p:txBody>
      </p:sp>
      <p:sp>
        <p:nvSpPr>
          <p:cNvPr id="277" name="Google Shape;236;p18"/>
          <p:cNvSpPr txBox="1"/>
          <p:nvPr/>
        </p:nvSpPr>
        <p:spPr>
          <a:xfrm>
            <a:off x="7607175" y="6132150"/>
            <a:ext cx="4228127" cy="380232"/>
          </a:xfrm>
          <a:prstGeom prst="rect">
            <a:avLst/>
          </a:prstGeom>
          <a:ln w="12700">
            <a:miter lim="400000"/>
          </a:ln>
          <a:extLst>
            <a:ext uri="{C572A759-6A51-4108-AA02-DFA0A04FC94B}">
              <ma14:wrappingTextBoxFlag xmlns:ma14="http://schemas.microsoft.com/office/mac/drawingml/2011/main" val="1"/>
            </a:ext>
          </a:extLst>
        </p:spPr>
        <p:txBody>
          <a:bodyPr lIns="91423" tIns="91423" rIns="91423" bIns="91423">
            <a:spAutoFit/>
          </a:bodyPr>
          <a:lstStyle>
            <a:lvl1pPr algn="ctr">
              <a:defRPr>
                <a:solidFill>
                  <a:srgbClr val="808080"/>
                </a:solidFill>
              </a:defRPr>
            </a:lvl1pPr>
          </a:lstStyle>
          <a:p>
            <a:pPr/>
            <a:r>
              <a:t>https://jalammar.github.io/illustrated-transformer/</a:t>
            </a:r>
          </a:p>
        </p:txBody>
      </p:sp>
      <p:pic>
        <p:nvPicPr>
          <p:cNvPr id="278" name="Google Shape;237;p18" descr="Google Shape;237;p18"/>
          <p:cNvPicPr>
            <a:picLocks noChangeAspect="1"/>
          </p:cNvPicPr>
          <p:nvPr/>
        </p:nvPicPr>
        <p:blipFill>
          <a:blip r:embed="rId3">
            <a:extLst/>
          </a:blip>
          <a:stretch>
            <a:fillRect/>
          </a:stretch>
        </p:blipFill>
        <p:spPr>
          <a:xfrm>
            <a:off x="7607175" y="804809"/>
            <a:ext cx="3934352" cy="5248391"/>
          </a:xfrm>
          <a:prstGeom prst="rect">
            <a:avLst/>
          </a:prstGeom>
          <a:ln w="12700">
            <a:miter lim="400000"/>
          </a:ln>
        </p:spPr>
      </p:pic>
      <p:pic>
        <p:nvPicPr>
          <p:cNvPr id="279" name="Picture 2" descr="Picture 2"/>
          <p:cNvPicPr>
            <a:picLocks noChangeAspect="1"/>
          </p:cNvPicPr>
          <p:nvPr/>
        </p:nvPicPr>
        <p:blipFill>
          <a:blip r:embed="rId4">
            <a:extLst/>
          </a:blip>
          <a:stretch>
            <a:fillRect/>
          </a:stretch>
        </p:blipFill>
        <p:spPr>
          <a:xfrm>
            <a:off x="4846356" y="722284"/>
            <a:ext cx="4632604" cy="1810503"/>
          </a:xfrm>
          <a:prstGeom prst="rect">
            <a:avLst/>
          </a:prstGeom>
          <a:ln w="12700">
            <a:miter lim="400000"/>
          </a:ln>
        </p:spPr>
      </p:pic>
      <p:pic>
        <p:nvPicPr>
          <p:cNvPr id="280" name="Picture 4" descr="Picture 4"/>
          <p:cNvPicPr>
            <a:picLocks noChangeAspect="1"/>
          </p:cNvPicPr>
          <p:nvPr/>
        </p:nvPicPr>
        <p:blipFill>
          <a:blip r:embed="rId5">
            <a:extLst/>
          </a:blip>
          <a:stretch>
            <a:fillRect/>
          </a:stretch>
        </p:blipFill>
        <p:spPr>
          <a:xfrm>
            <a:off x="1246353" y="2367674"/>
            <a:ext cx="4419443" cy="4199735"/>
          </a:xfrm>
          <a:prstGeom prst="rect">
            <a:avLst/>
          </a:prstGeom>
          <a:ln w="12700">
            <a:miter lim="400000"/>
          </a:ln>
        </p:spPr>
      </p:pic>
      <p:pic>
        <p:nvPicPr>
          <p:cNvPr id="281" name="Picture 6" descr="Picture 6"/>
          <p:cNvPicPr>
            <a:picLocks noChangeAspect="1"/>
          </p:cNvPicPr>
          <p:nvPr/>
        </p:nvPicPr>
        <p:blipFill>
          <a:blip r:embed="rId6">
            <a:extLst/>
          </a:blip>
          <a:stretch>
            <a:fillRect/>
          </a:stretch>
        </p:blipFill>
        <p:spPr>
          <a:xfrm>
            <a:off x="5631860" y="3477512"/>
            <a:ext cx="1975316" cy="2237105"/>
          </a:xfrm>
          <a:prstGeom prst="rect">
            <a:avLst/>
          </a:prstGeom>
          <a:ln w="12700">
            <a:miter lim="400000"/>
          </a:ln>
        </p:spPr>
      </p:pic>
      <p:sp>
        <p:nvSpPr>
          <p:cNvPr id="282" name="TextBox 11"/>
          <p:cNvSpPr txBox="1"/>
          <p:nvPr/>
        </p:nvSpPr>
        <p:spPr>
          <a:xfrm>
            <a:off x="5147837" y="2905779"/>
            <a:ext cx="2977298" cy="492025"/>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ctr">
              <a:defRPr>
                <a:solidFill>
                  <a:srgbClr val="808080"/>
                </a:solidFill>
              </a:defRPr>
            </a:pPr>
            <a:r>
              <a:t>Matrix Calculation of </a:t>
            </a:r>
            <a:br/>
            <a:r>
              <a:t>Self-Attention</a:t>
            </a:r>
          </a:p>
        </p:txBody>
      </p:sp>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6" name="Google Shape;234;p18"/>
          <p:cNvSpPr txBox="1"/>
          <p:nvPr>
            <p:ph type="title"/>
          </p:nvPr>
        </p:nvSpPr>
        <p:spPr>
          <a:prstGeom prst="rect">
            <a:avLst/>
          </a:prstGeom>
        </p:spPr>
        <p:txBody>
          <a:bodyPr/>
          <a:lstStyle/>
          <a:p>
            <a:pPr/>
            <a:r>
              <a:t>Transformer</a:t>
            </a:r>
          </a:p>
        </p:txBody>
      </p:sp>
      <p:sp>
        <p:nvSpPr>
          <p:cNvPr id="287" name="텍스트 개체 틀 1"/>
          <p:cNvSpPr txBox="1"/>
          <p:nvPr>
            <p:ph type="body" idx="1"/>
          </p:nvPr>
        </p:nvSpPr>
        <p:spPr>
          <a:prstGeom prst="rect">
            <a:avLst/>
          </a:prstGeom>
        </p:spPr>
        <p:txBody>
          <a:bodyPr/>
          <a:lstStyle/>
          <a:p>
            <a:pPr/>
            <a:r>
              <a:t>Positional Encoding</a:t>
            </a:r>
          </a:p>
        </p:txBody>
      </p:sp>
      <p:sp>
        <p:nvSpPr>
          <p:cNvPr id="288" name="Google Shape;236;p18"/>
          <p:cNvSpPr txBox="1"/>
          <p:nvPr/>
        </p:nvSpPr>
        <p:spPr>
          <a:xfrm>
            <a:off x="8081736" y="6192246"/>
            <a:ext cx="4228127" cy="380232"/>
          </a:xfrm>
          <a:prstGeom prst="rect">
            <a:avLst/>
          </a:prstGeom>
          <a:ln w="12700">
            <a:miter lim="400000"/>
          </a:ln>
          <a:extLst>
            <a:ext uri="{C572A759-6A51-4108-AA02-DFA0A04FC94B}">
              <ma14:wrappingTextBoxFlag xmlns:ma14="http://schemas.microsoft.com/office/mac/drawingml/2011/main" val="1"/>
            </a:ext>
          </a:extLst>
        </p:spPr>
        <p:txBody>
          <a:bodyPr lIns="91423" tIns="91423" rIns="91423" bIns="91423">
            <a:spAutoFit/>
          </a:bodyPr>
          <a:lstStyle>
            <a:lvl1pPr algn="ctr">
              <a:defRPr>
                <a:solidFill>
                  <a:srgbClr val="808080"/>
                </a:solidFill>
              </a:defRPr>
            </a:lvl1pPr>
          </a:lstStyle>
          <a:p>
            <a:pPr/>
            <a:r>
              <a:t>https://jalammar.github.io/illustrated-transformer/</a:t>
            </a:r>
          </a:p>
        </p:txBody>
      </p:sp>
      <p:pic>
        <p:nvPicPr>
          <p:cNvPr id="289" name="Google Shape;237;p18" descr="Google Shape;237;p18"/>
          <p:cNvPicPr>
            <a:picLocks noChangeAspect="1"/>
          </p:cNvPicPr>
          <p:nvPr/>
        </p:nvPicPr>
        <p:blipFill>
          <a:blip r:embed="rId3">
            <a:extLst/>
          </a:blip>
          <a:stretch>
            <a:fillRect/>
          </a:stretch>
        </p:blipFill>
        <p:spPr>
          <a:xfrm>
            <a:off x="8081736" y="134348"/>
            <a:ext cx="3934352" cy="5248391"/>
          </a:xfrm>
          <a:prstGeom prst="rect">
            <a:avLst/>
          </a:prstGeom>
          <a:ln w="12700">
            <a:miter lim="400000"/>
          </a:ln>
        </p:spPr>
      </p:pic>
      <p:pic>
        <p:nvPicPr>
          <p:cNvPr id="290" name="Picture 2" descr="Picture 2"/>
          <p:cNvPicPr>
            <a:picLocks noChangeAspect="1"/>
          </p:cNvPicPr>
          <p:nvPr/>
        </p:nvPicPr>
        <p:blipFill>
          <a:blip r:embed="rId4">
            <a:extLst/>
          </a:blip>
          <a:stretch>
            <a:fillRect/>
          </a:stretch>
        </p:blipFill>
        <p:spPr>
          <a:xfrm>
            <a:off x="1029673" y="2566186"/>
            <a:ext cx="6096001" cy="3361533"/>
          </a:xfrm>
          <a:prstGeom prst="rect">
            <a:avLst/>
          </a:prstGeom>
          <a:ln w="12700">
            <a:miter lim="400000"/>
          </a:ln>
        </p:spPr>
      </p:pic>
      <p:pic>
        <p:nvPicPr>
          <p:cNvPr id="291" name="Picture 4" descr="Picture 4"/>
          <p:cNvPicPr>
            <a:picLocks noChangeAspect="1"/>
          </p:cNvPicPr>
          <p:nvPr/>
        </p:nvPicPr>
        <p:blipFill>
          <a:blip r:embed="rId5">
            <a:extLst/>
          </a:blip>
          <a:stretch>
            <a:fillRect/>
          </a:stretch>
        </p:blipFill>
        <p:spPr>
          <a:xfrm>
            <a:off x="5329027" y="4778478"/>
            <a:ext cx="3712094" cy="1031138"/>
          </a:xfrm>
          <a:prstGeom prst="rect">
            <a:avLst/>
          </a:prstGeom>
          <a:ln w="12700">
            <a:miter lim="400000"/>
          </a:ln>
        </p:spPr>
      </p:pic>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5" name="Google Shape;234;p18"/>
          <p:cNvSpPr txBox="1"/>
          <p:nvPr>
            <p:ph type="title"/>
          </p:nvPr>
        </p:nvSpPr>
        <p:spPr>
          <a:prstGeom prst="rect">
            <a:avLst/>
          </a:prstGeom>
        </p:spPr>
        <p:txBody>
          <a:bodyPr/>
          <a:lstStyle/>
          <a:p>
            <a:pPr/>
            <a:r>
              <a:t>Transformer</a:t>
            </a:r>
          </a:p>
        </p:txBody>
      </p:sp>
      <p:sp>
        <p:nvSpPr>
          <p:cNvPr id="296" name="텍스트 개체 틀 1"/>
          <p:cNvSpPr txBox="1"/>
          <p:nvPr>
            <p:ph type="body" idx="1"/>
          </p:nvPr>
        </p:nvSpPr>
        <p:spPr>
          <a:prstGeom prst="rect">
            <a:avLst/>
          </a:prstGeom>
        </p:spPr>
        <p:txBody>
          <a:bodyPr/>
          <a:lstStyle/>
          <a:p>
            <a:pPr/>
            <a:r>
              <a:t>Detail process in encoder &amp; decoder</a:t>
            </a:r>
          </a:p>
        </p:txBody>
      </p:sp>
      <p:sp>
        <p:nvSpPr>
          <p:cNvPr id="297" name="Google Shape;236;p18"/>
          <p:cNvSpPr txBox="1"/>
          <p:nvPr/>
        </p:nvSpPr>
        <p:spPr>
          <a:xfrm>
            <a:off x="7607175" y="6132150"/>
            <a:ext cx="4228127" cy="380232"/>
          </a:xfrm>
          <a:prstGeom prst="rect">
            <a:avLst/>
          </a:prstGeom>
          <a:ln w="12700">
            <a:miter lim="400000"/>
          </a:ln>
          <a:extLst>
            <a:ext uri="{C572A759-6A51-4108-AA02-DFA0A04FC94B}">
              <ma14:wrappingTextBoxFlag xmlns:ma14="http://schemas.microsoft.com/office/mac/drawingml/2011/main" val="1"/>
            </a:ext>
          </a:extLst>
        </p:spPr>
        <p:txBody>
          <a:bodyPr lIns="91423" tIns="91423" rIns="91423" bIns="91423">
            <a:spAutoFit/>
          </a:bodyPr>
          <a:lstStyle>
            <a:lvl1pPr algn="ctr">
              <a:defRPr>
                <a:solidFill>
                  <a:srgbClr val="808080"/>
                </a:solidFill>
              </a:defRPr>
            </a:lvl1pPr>
          </a:lstStyle>
          <a:p>
            <a:pPr/>
            <a:r>
              <a:t>https://jalammar.github.io/illustrated-transformer/</a:t>
            </a:r>
          </a:p>
        </p:txBody>
      </p:sp>
      <p:pic>
        <p:nvPicPr>
          <p:cNvPr id="298" name="Google Shape;237;p18" descr="Google Shape;237;p18"/>
          <p:cNvPicPr>
            <a:picLocks noChangeAspect="1"/>
          </p:cNvPicPr>
          <p:nvPr/>
        </p:nvPicPr>
        <p:blipFill>
          <a:blip r:embed="rId3">
            <a:extLst/>
          </a:blip>
          <a:stretch>
            <a:fillRect/>
          </a:stretch>
        </p:blipFill>
        <p:spPr>
          <a:xfrm>
            <a:off x="7607175" y="804809"/>
            <a:ext cx="3934352" cy="5248391"/>
          </a:xfrm>
          <a:prstGeom prst="rect">
            <a:avLst/>
          </a:prstGeom>
          <a:ln w="12700">
            <a:miter lim="400000"/>
          </a:ln>
        </p:spPr>
      </p:pic>
      <p:pic>
        <p:nvPicPr>
          <p:cNvPr id="299" name="Picture 2" descr="Picture 2"/>
          <p:cNvPicPr>
            <a:picLocks noChangeAspect="1"/>
          </p:cNvPicPr>
          <p:nvPr/>
        </p:nvPicPr>
        <p:blipFill>
          <a:blip r:embed="rId4">
            <a:extLst/>
          </a:blip>
          <a:stretch>
            <a:fillRect/>
          </a:stretch>
        </p:blipFill>
        <p:spPr>
          <a:xfrm>
            <a:off x="838200" y="2515974"/>
            <a:ext cx="6364302" cy="3616176"/>
          </a:xfrm>
          <a:prstGeom prst="rect">
            <a:avLst/>
          </a:prstGeom>
          <a:ln w="12700">
            <a:miter lim="400000"/>
          </a:ln>
        </p:spPr>
      </p:pic>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3" name="Google Shape;234;p18"/>
          <p:cNvSpPr txBox="1"/>
          <p:nvPr>
            <p:ph type="title"/>
          </p:nvPr>
        </p:nvSpPr>
        <p:spPr>
          <a:prstGeom prst="rect">
            <a:avLst/>
          </a:prstGeom>
        </p:spPr>
        <p:txBody>
          <a:bodyPr/>
          <a:lstStyle/>
          <a:p>
            <a:pPr/>
            <a:r>
              <a:t>Transformer</a:t>
            </a:r>
          </a:p>
        </p:txBody>
      </p:sp>
      <p:sp>
        <p:nvSpPr>
          <p:cNvPr id="304" name="텍스트 개체 틀 1"/>
          <p:cNvSpPr txBox="1"/>
          <p:nvPr>
            <p:ph type="body" idx="1"/>
          </p:nvPr>
        </p:nvSpPr>
        <p:spPr>
          <a:prstGeom prst="rect">
            <a:avLst/>
          </a:prstGeom>
        </p:spPr>
        <p:txBody>
          <a:bodyPr/>
          <a:lstStyle/>
          <a:p>
            <a:pPr/>
            <a:r>
              <a:t>Decoder</a:t>
            </a:r>
          </a:p>
        </p:txBody>
      </p:sp>
      <p:pic>
        <p:nvPicPr>
          <p:cNvPr id="305" name="Google Shape;237;p18" descr="Google Shape;237;p18"/>
          <p:cNvPicPr>
            <a:picLocks noChangeAspect="1"/>
          </p:cNvPicPr>
          <p:nvPr/>
        </p:nvPicPr>
        <p:blipFill>
          <a:blip r:embed="rId3">
            <a:extLst/>
          </a:blip>
          <a:stretch>
            <a:fillRect/>
          </a:stretch>
        </p:blipFill>
        <p:spPr>
          <a:xfrm>
            <a:off x="8257648" y="249572"/>
            <a:ext cx="3934352" cy="5248392"/>
          </a:xfrm>
          <a:prstGeom prst="rect">
            <a:avLst/>
          </a:prstGeom>
          <a:ln w="12700">
            <a:miter lim="400000"/>
          </a:ln>
        </p:spPr>
      </p:pic>
      <p:pic>
        <p:nvPicPr>
          <p:cNvPr id="306" name="그림 3" descr="그림 3"/>
          <p:cNvPicPr>
            <a:picLocks noChangeAspect="0"/>
          </p:cNvPicPr>
          <p:nvPr/>
        </p:nvPicPr>
        <p:blipFill>
          <a:blip r:embed="rId4">
            <a:extLst/>
          </a:blip>
          <a:stretch>
            <a:fillRect/>
          </a:stretch>
        </p:blipFill>
        <p:spPr>
          <a:xfrm>
            <a:off x="838200" y="2465727"/>
            <a:ext cx="7402060" cy="4066500"/>
          </a:xfrm>
          <a:prstGeom prst="rect">
            <a:avLst/>
          </a:prstGeom>
          <a:ln w="12700">
            <a:miter lim="400000"/>
          </a:ln>
        </p:spPr>
      </p:pic>
      <p:sp>
        <p:nvSpPr>
          <p:cNvPr id="307" name="Google Shape;236;p18"/>
          <p:cNvSpPr txBox="1"/>
          <p:nvPr/>
        </p:nvSpPr>
        <p:spPr>
          <a:xfrm>
            <a:off x="7607175" y="6132150"/>
            <a:ext cx="4228127" cy="380232"/>
          </a:xfrm>
          <a:prstGeom prst="rect">
            <a:avLst/>
          </a:prstGeom>
          <a:ln w="12700">
            <a:miter lim="400000"/>
          </a:ln>
          <a:extLst>
            <a:ext uri="{C572A759-6A51-4108-AA02-DFA0A04FC94B}">
              <ma14:wrappingTextBoxFlag xmlns:ma14="http://schemas.microsoft.com/office/mac/drawingml/2011/main" val="1"/>
            </a:ext>
          </a:extLst>
        </p:spPr>
        <p:txBody>
          <a:bodyPr lIns="91423" tIns="91423" rIns="91423" bIns="91423">
            <a:spAutoFit/>
          </a:bodyPr>
          <a:lstStyle>
            <a:lvl1pPr algn="ctr">
              <a:defRPr>
                <a:solidFill>
                  <a:srgbClr val="808080"/>
                </a:solidFill>
              </a:defRPr>
            </a:lvl1pPr>
          </a:lstStyle>
          <a:p>
            <a:pPr/>
            <a:r>
              <a:t>https://jalammar.github.io/illustrated-transformer/</a:t>
            </a:r>
          </a:p>
        </p:txBody>
      </p:sp>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1" name="Google Shape;234;p18"/>
          <p:cNvSpPr txBox="1"/>
          <p:nvPr>
            <p:ph type="title"/>
          </p:nvPr>
        </p:nvSpPr>
        <p:spPr>
          <a:prstGeom prst="rect">
            <a:avLst/>
          </a:prstGeom>
        </p:spPr>
        <p:txBody>
          <a:bodyPr/>
          <a:lstStyle/>
          <a:p>
            <a:pPr/>
            <a:r>
              <a:t>Transformer</a:t>
            </a:r>
          </a:p>
        </p:txBody>
      </p:sp>
      <p:sp>
        <p:nvSpPr>
          <p:cNvPr id="312" name="텍스트 개체 틀 1"/>
          <p:cNvSpPr txBox="1"/>
          <p:nvPr>
            <p:ph type="body" idx="1"/>
          </p:nvPr>
        </p:nvSpPr>
        <p:spPr>
          <a:prstGeom prst="rect">
            <a:avLst/>
          </a:prstGeom>
        </p:spPr>
        <p:txBody>
          <a:bodyPr/>
          <a:lstStyle/>
          <a:p>
            <a:pPr/>
            <a:r>
              <a:t>Decoder</a:t>
            </a:r>
          </a:p>
        </p:txBody>
      </p:sp>
      <p:pic>
        <p:nvPicPr>
          <p:cNvPr id="313" name="Google Shape;237;p18" descr="Google Shape;237;p18"/>
          <p:cNvPicPr>
            <a:picLocks noChangeAspect="1"/>
          </p:cNvPicPr>
          <p:nvPr/>
        </p:nvPicPr>
        <p:blipFill>
          <a:blip r:embed="rId3">
            <a:extLst/>
          </a:blip>
          <a:stretch>
            <a:fillRect/>
          </a:stretch>
        </p:blipFill>
        <p:spPr>
          <a:xfrm>
            <a:off x="8257648" y="249572"/>
            <a:ext cx="3934352" cy="5248392"/>
          </a:xfrm>
          <a:prstGeom prst="rect">
            <a:avLst/>
          </a:prstGeom>
          <a:ln w="12700">
            <a:miter lim="400000"/>
          </a:ln>
        </p:spPr>
      </p:pic>
      <p:pic>
        <p:nvPicPr>
          <p:cNvPr id="314" name="그림 4" descr="그림 4"/>
          <p:cNvPicPr>
            <a:picLocks noChangeAspect="0"/>
          </p:cNvPicPr>
          <p:nvPr/>
        </p:nvPicPr>
        <p:blipFill>
          <a:blip r:embed="rId4">
            <a:extLst/>
          </a:blip>
          <a:stretch>
            <a:fillRect/>
          </a:stretch>
        </p:blipFill>
        <p:spPr>
          <a:xfrm>
            <a:off x="838200" y="2264187"/>
            <a:ext cx="7404790" cy="4068002"/>
          </a:xfrm>
          <a:prstGeom prst="rect">
            <a:avLst/>
          </a:prstGeom>
          <a:ln w="12700">
            <a:miter lim="400000"/>
          </a:ln>
        </p:spPr>
      </p:pic>
      <p:sp>
        <p:nvSpPr>
          <p:cNvPr id="315" name="Google Shape;236;p18"/>
          <p:cNvSpPr txBox="1"/>
          <p:nvPr/>
        </p:nvSpPr>
        <p:spPr>
          <a:xfrm>
            <a:off x="7607175" y="6132150"/>
            <a:ext cx="4228127" cy="380232"/>
          </a:xfrm>
          <a:prstGeom prst="rect">
            <a:avLst/>
          </a:prstGeom>
          <a:ln w="12700">
            <a:miter lim="400000"/>
          </a:ln>
          <a:extLst>
            <a:ext uri="{C572A759-6A51-4108-AA02-DFA0A04FC94B}">
              <ma14:wrappingTextBoxFlag xmlns:ma14="http://schemas.microsoft.com/office/mac/drawingml/2011/main" val="1"/>
            </a:ext>
          </a:extLst>
        </p:spPr>
        <p:txBody>
          <a:bodyPr lIns="91423" tIns="91423" rIns="91423" bIns="91423">
            <a:spAutoFit/>
          </a:bodyPr>
          <a:lstStyle>
            <a:lvl1pPr algn="ctr">
              <a:defRPr>
                <a:solidFill>
                  <a:srgbClr val="808080"/>
                </a:solidFill>
              </a:defRPr>
            </a:lvl1pPr>
          </a:lstStyle>
          <a:p>
            <a:pPr/>
            <a:r>
              <a:t>https://jalammar.github.io/illustrated-transformer/</a:t>
            </a:r>
          </a:p>
        </p:txBody>
      </p:sp>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9" name="Google Shape;242;p19"/>
          <p:cNvSpPr txBox="1"/>
          <p:nvPr>
            <p:ph type="title"/>
          </p:nvPr>
        </p:nvSpPr>
        <p:spPr>
          <a:prstGeom prst="rect">
            <a:avLst/>
          </a:prstGeom>
        </p:spPr>
        <p:txBody>
          <a:bodyPr/>
          <a:lstStyle/>
          <a:p>
            <a:pPr/>
            <a:r>
              <a:t>BERT</a:t>
            </a:r>
          </a:p>
        </p:txBody>
      </p:sp>
      <p:sp>
        <p:nvSpPr>
          <p:cNvPr id="320" name="Google Shape;243;p19"/>
          <p:cNvSpPr txBox="1"/>
          <p:nvPr>
            <p:ph type="body" idx="1"/>
          </p:nvPr>
        </p:nvSpPr>
        <p:spPr>
          <a:prstGeom prst="rect">
            <a:avLst/>
          </a:prstGeom>
        </p:spPr>
        <p:txBody>
          <a:bodyPr/>
          <a:lstStyle/>
          <a:p>
            <a:pPr>
              <a:spcBef>
                <a:spcPts val="0"/>
              </a:spcBef>
              <a:buSzPct val="100000"/>
              <a:defRPr b="1"/>
            </a:pPr>
            <a:r>
              <a:t>Quiz</a:t>
            </a:r>
          </a:p>
          <a:p>
            <a:pPr lvl="1">
              <a:spcBef>
                <a:spcPts val="0"/>
              </a:spcBef>
              <a:buSzPct val="100000"/>
            </a:pPr>
            <a:r>
              <a:t>Minjoo</a:t>
            </a:r>
            <a:r>
              <a:t> </a:t>
            </a:r>
            <a:r>
              <a:t>_________ kimchi</a:t>
            </a:r>
          </a:p>
          <a:p>
            <a:pPr lvl="2">
              <a:spcBef>
                <a:spcPts val="0"/>
              </a:spcBef>
              <a:buSzPct val="100000"/>
              <a:buFontTx/>
              <a:buAutoNum type="circleNumDbPlain" startAt="1"/>
            </a:pPr>
            <a:r>
              <a:t>run</a:t>
            </a:r>
          </a:p>
          <a:p>
            <a:pPr lvl="2">
              <a:spcBef>
                <a:spcPts val="0"/>
              </a:spcBef>
              <a:buSzPct val="100000"/>
              <a:buFontTx/>
              <a:buAutoNum type="circleNumDbPlain" startAt="1"/>
            </a:pPr>
            <a:r>
              <a:t>read</a:t>
            </a:r>
          </a:p>
          <a:p>
            <a:pPr lvl="2">
              <a:spcBef>
                <a:spcPts val="0"/>
              </a:spcBef>
              <a:buSzPct val="100000"/>
              <a:buFontTx/>
              <a:buAutoNum type="circleNumDbPlain" startAt="1"/>
            </a:pPr>
            <a:r>
              <a:t>eat</a:t>
            </a:r>
          </a:p>
        </p:txBody>
      </p:sp>
      <p:pic>
        <p:nvPicPr>
          <p:cNvPr id="321" name="Picture 2" descr="Picture 2"/>
          <p:cNvPicPr>
            <a:picLocks noChangeAspect="1"/>
          </p:cNvPicPr>
          <p:nvPr/>
        </p:nvPicPr>
        <p:blipFill>
          <a:blip r:embed="rId2">
            <a:extLst/>
          </a:blip>
          <a:stretch>
            <a:fillRect/>
          </a:stretch>
        </p:blipFill>
        <p:spPr>
          <a:xfrm>
            <a:off x="10523619" y="187325"/>
            <a:ext cx="1471864" cy="1471863"/>
          </a:xfrm>
          <a:prstGeom prst="rect">
            <a:avLst/>
          </a:prstGeom>
          <a:ln w="12700">
            <a:miter lim="400000"/>
          </a:ln>
        </p:spPr>
      </p:pic>
      <p:pic>
        <p:nvPicPr>
          <p:cNvPr id="322" name="Picture 4" descr="Picture 4"/>
          <p:cNvPicPr>
            <a:picLocks noChangeAspect="1"/>
          </p:cNvPicPr>
          <p:nvPr/>
        </p:nvPicPr>
        <p:blipFill>
          <a:blip r:embed="rId3">
            <a:extLst/>
          </a:blip>
          <a:stretch>
            <a:fillRect/>
          </a:stretch>
        </p:blipFill>
        <p:spPr>
          <a:xfrm>
            <a:off x="6497051" y="3161296"/>
            <a:ext cx="4551948" cy="3034633"/>
          </a:xfrm>
          <a:prstGeom prst="rect">
            <a:avLst/>
          </a:prstGeom>
          <a:ln w="12700">
            <a:miter lim="400000"/>
          </a:ln>
        </p:spPr>
      </p:pic>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6" name="Google Shape;102;p3"/>
          <p:cNvSpPr txBox="1"/>
          <p:nvPr>
            <p:ph type="title"/>
          </p:nvPr>
        </p:nvSpPr>
        <p:spPr>
          <a:prstGeom prst="rect">
            <a:avLst/>
          </a:prstGeom>
        </p:spPr>
        <p:txBody>
          <a:bodyPr/>
          <a:lstStyle/>
          <a:p>
            <a:pPr/>
            <a:r>
              <a:t>Contents</a:t>
            </a:r>
          </a:p>
        </p:txBody>
      </p:sp>
      <p:sp>
        <p:nvSpPr>
          <p:cNvPr id="127" name="Google Shape;103;p3"/>
          <p:cNvSpPr txBox="1"/>
          <p:nvPr>
            <p:ph type="body" idx="1"/>
          </p:nvPr>
        </p:nvSpPr>
        <p:spPr>
          <a:prstGeom prst="rect">
            <a:avLst/>
          </a:prstGeom>
        </p:spPr>
        <p:txBody>
          <a:bodyPr/>
          <a:lstStyle/>
          <a:p>
            <a:pPr marL="228600" indent="-228600">
              <a:spcBef>
                <a:spcPts val="0"/>
              </a:spcBef>
            </a:pPr>
            <a:r>
              <a:t>Abstract of Deep Learning</a:t>
            </a:r>
          </a:p>
          <a:p>
            <a:pPr marL="228600" indent="-228600"/>
            <a:r>
              <a:t>Natural Language Processing (NLP)</a:t>
            </a:r>
          </a:p>
          <a:p>
            <a:pPr marL="228600" indent="-228600"/>
            <a:r>
              <a:t>Machine Translation</a:t>
            </a:r>
          </a:p>
        </p:txBody>
      </p:sp>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4" name="Google Shape;242;p19"/>
          <p:cNvSpPr txBox="1"/>
          <p:nvPr>
            <p:ph type="title"/>
          </p:nvPr>
        </p:nvSpPr>
        <p:spPr>
          <a:prstGeom prst="rect">
            <a:avLst/>
          </a:prstGeom>
        </p:spPr>
        <p:txBody>
          <a:bodyPr/>
          <a:lstStyle/>
          <a:p>
            <a:pPr/>
            <a:r>
              <a:t>BERT</a:t>
            </a:r>
          </a:p>
        </p:txBody>
      </p:sp>
      <p:sp>
        <p:nvSpPr>
          <p:cNvPr id="325" name="Google Shape;243;p19"/>
          <p:cNvSpPr txBox="1"/>
          <p:nvPr>
            <p:ph type="body" idx="1"/>
          </p:nvPr>
        </p:nvSpPr>
        <p:spPr>
          <a:prstGeom prst="rect">
            <a:avLst/>
          </a:prstGeom>
        </p:spPr>
        <p:txBody>
          <a:bodyPr/>
          <a:lstStyle/>
          <a:p>
            <a:pPr>
              <a:spcBef>
                <a:spcPts val="0"/>
              </a:spcBef>
              <a:buSzPct val="100000"/>
              <a:defRPr b="1"/>
            </a:pPr>
            <a:r>
              <a:t>Quiz</a:t>
            </a:r>
          </a:p>
          <a:p>
            <a:pPr lvl="1">
              <a:spcBef>
                <a:spcPts val="0"/>
              </a:spcBef>
              <a:buSzPct val="100000"/>
            </a:pPr>
            <a:r>
              <a:t>Minjoo</a:t>
            </a:r>
            <a:r>
              <a:t> </a:t>
            </a:r>
            <a:r>
              <a:t>_________ kimchi</a:t>
            </a:r>
          </a:p>
          <a:p>
            <a:pPr lvl="2">
              <a:spcBef>
                <a:spcPts val="0"/>
              </a:spcBef>
              <a:buSzPct val="100000"/>
              <a:buFontTx/>
              <a:buAutoNum type="circleNumDbPlain" startAt="1"/>
            </a:pPr>
            <a:r>
              <a:t>run</a:t>
            </a:r>
          </a:p>
          <a:p>
            <a:pPr lvl="2">
              <a:spcBef>
                <a:spcPts val="0"/>
              </a:spcBef>
              <a:buSzPct val="100000"/>
              <a:buFontTx/>
              <a:buAutoNum type="circleNumDbPlain" startAt="1"/>
            </a:pPr>
            <a:r>
              <a:t>read</a:t>
            </a:r>
          </a:p>
          <a:p>
            <a:pPr lvl="2">
              <a:spcBef>
                <a:spcPts val="0"/>
              </a:spcBef>
              <a:buSzPct val="100000"/>
              <a:buFontTx/>
              <a:buAutoNum type="circleNumDbPlain" startAt="1"/>
              <a:defRPr b="1" u="sng">
                <a:solidFill>
                  <a:srgbClr val="FF0000"/>
                </a:solidFill>
              </a:defRPr>
            </a:pPr>
            <a:r>
              <a:t>eat</a:t>
            </a:r>
          </a:p>
        </p:txBody>
      </p:sp>
      <p:pic>
        <p:nvPicPr>
          <p:cNvPr id="326" name="Picture 2" descr="Picture 2"/>
          <p:cNvPicPr>
            <a:picLocks noChangeAspect="1"/>
          </p:cNvPicPr>
          <p:nvPr/>
        </p:nvPicPr>
        <p:blipFill>
          <a:blip r:embed="rId3">
            <a:extLst/>
          </a:blip>
          <a:stretch>
            <a:fillRect/>
          </a:stretch>
        </p:blipFill>
        <p:spPr>
          <a:xfrm>
            <a:off x="10523619" y="187325"/>
            <a:ext cx="1471864" cy="1471863"/>
          </a:xfrm>
          <a:prstGeom prst="rect">
            <a:avLst/>
          </a:prstGeom>
          <a:ln w="12700">
            <a:miter lim="400000"/>
          </a:ln>
        </p:spPr>
      </p:pic>
      <p:pic>
        <p:nvPicPr>
          <p:cNvPr id="327" name="Picture 4" descr="Picture 4"/>
          <p:cNvPicPr>
            <a:picLocks noChangeAspect="1"/>
          </p:cNvPicPr>
          <p:nvPr/>
        </p:nvPicPr>
        <p:blipFill>
          <a:blip r:embed="rId4">
            <a:extLst/>
          </a:blip>
          <a:stretch>
            <a:fillRect/>
          </a:stretch>
        </p:blipFill>
        <p:spPr>
          <a:xfrm>
            <a:off x="6497051" y="3161296"/>
            <a:ext cx="4551948" cy="3034633"/>
          </a:xfrm>
          <a:prstGeom prst="rect">
            <a:avLst/>
          </a:prstGeom>
          <a:ln w="12700">
            <a:miter lim="400000"/>
          </a:ln>
        </p:spPr>
      </p:pic>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1" name="Google Shape;242;p19"/>
          <p:cNvSpPr txBox="1"/>
          <p:nvPr>
            <p:ph type="title"/>
          </p:nvPr>
        </p:nvSpPr>
        <p:spPr>
          <a:prstGeom prst="rect">
            <a:avLst/>
          </a:prstGeom>
        </p:spPr>
        <p:txBody>
          <a:bodyPr/>
          <a:lstStyle/>
          <a:p>
            <a:pPr/>
            <a:r>
              <a:t>BERT</a:t>
            </a:r>
          </a:p>
        </p:txBody>
      </p:sp>
      <p:sp>
        <p:nvSpPr>
          <p:cNvPr id="332" name="Google Shape;243;p19"/>
          <p:cNvSpPr txBox="1"/>
          <p:nvPr>
            <p:ph type="body" idx="1"/>
          </p:nvPr>
        </p:nvSpPr>
        <p:spPr>
          <a:prstGeom prst="rect">
            <a:avLst/>
          </a:prstGeom>
        </p:spPr>
        <p:txBody>
          <a:bodyPr/>
          <a:lstStyle/>
          <a:p>
            <a:pPr>
              <a:spcBef>
                <a:spcPts val="0"/>
              </a:spcBef>
              <a:buSzPct val="100000"/>
              <a:defRPr b="1"/>
            </a:pPr>
            <a:r>
              <a:t>B</a:t>
            </a:r>
            <a:r>
              <a:rPr b="0"/>
              <a:t>idirectional </a:t>
            </a:r>
            <a:r>
              <a:t>E</a:t>
            </a:r>
            <a:r>
              <a:rPr b="0"/>
              <a:t>ncoder </a:t>
            </a:r>
            <a:r>
              <a:t>R</a:t>
            </a:r>
            <a:r>
              <a:rPr b="0"/>
              <a:t>epresentations from </a:t>
            </a:r>
            <a:r>
              <a:t>T</a:t>
            </a:r>
            <a:r>
              <a:rPr b="0"/>
              <a:t>ransformers</a:t>
            </a:r>
          </a:p>
        </p:txBody>
      </p:sp>
      <p:pic>
        <p:nvPicPr>
          <p:cNvPr id="333" name="그림 2" descr="그림 2"/>
          <p:cNvPicPr>
            <a:picLocks noChangeAspect="1"/>
          </p:cNvPicPr>
          <p:nvPr/>
        </p:nvPicPr>
        <p:blipFill>
          <a:blip r:embed="rId3">
            <a:extLst/>
          </a:blip>
          <a:stretch>
            <a:fillRect/>
          </a:stretch>
        </p:blipFill>
        <p:spPr>
          <a:xfrm>
            <a:off x="1774735" y="2455528"/>
            <a:ext cx="8642530" cy="3544221"/>
          </a:xfrm>
          <a:prstGeom prst="rect">
            <a:avLst/>
          </a:prstGeom>
          <a:ln w="12700">
            <a:miter lim="400000"/>
          </a:ln>
        </p:spPr>
      </p:pic>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7" name="Google Shape;242;p19"/>
          <p:cNvSpPr txBox="1"/>
          <p:nvPr>
            <p:ph type="title"/>
          </p:nvPr>
        </p:nvSpPr>
        <p:spPr>
          <a:prstGeom prst="rect">
            <a:avLst/>
          </a:prstGeom>
        </p:spPr>
        <p:txBody>
          <a:bodyPr/>
          <a:lstStyle/>
          <a:p>
            <a:pPr/>
            <a:r>
              <a:t>BERT</a:t>
            </a:r>
          </a:p>
        </p:txBody>
      </p:sp>
      <p:sp>
        <p:nvSpPr>
          <p:cNvPr id="338" name="Google Shape;243;p19"/>
          <p:cNvSpPr txBox="1"/>
          <p:nvPr>
            <p:ph type="body" idx="1"/>
          </p:nvPr>
        </p:nvSpPr>
        <p:spPr>
          <a:prstGeom prst="rect">
            <a:avLst/>
          </a:prstGeom>
        </p:spPr>
        <p:txBody>
          <a:bodyPr/>
          <a:lstStyle>
            <a:lvl1pPr>
              <a:spcBef>
                <a:spcPts val="0"/>
              </a:spcBef>
              <a:buSzPct val="100000"/>
            </a:lvl1pPr>
          </a:lstStyle>
          <a:p>
            <a:pPr/>
            <a:r>
              <a:t>Masked Language Model</a:t>
            </a:r>
          </a:p>
        </p:txBody>
      </p:sp>
      <p:pic>
        <p:nvPicPr>
          <p:cNvPr id="339" name="Picture 2" descr="Picture 2"/>
          <p:cNvPicPr>
            <a:picLocks noChangeAspect="1"/>
          </p:cNvPicPr>
          <p:nvPr/>
        </p:nvPicPr>
        <p:blipFill>
          <a:blip r:embed="rId3">
            <a:extLst/>
          </a:blip>
          <a:stretch>
            <a:fillRect/>
          </a:stretch>
        </p:blipFill>
        <p:spPr>
          <a:xfrm>
            <a:off x="3247418" y="2425943"/>
            <a:ext cx="5697164" cy="3743232"/>
          </a:xfrm>
          <a:prstGeom prst="rect">
            <a:avLst/>
          </a:prstGeom>
          <a:ln w="12700">
            <a:miter lim="400000"/>
          </a:ln>
        </p:spPr>
      </p:pic>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3" name="제목 1"/>
          <p:cNvSpPr txBox="1"/>
          <p:nvPr>
            <p:ph type="title"/>
          </p:nvPr>
        </p:nvSpPr>
        <p:spPr>
          <a:prstGeom prst="rect">
            <a:avLst/>
          </a:prstGeom>
        </p:spPr>
        <p:txBody>
          <a:bodyPr/>
          <a:lstStyle/>
          <a:p>
            <a:pPr/>
            <a:r>
              <a:t>BERT</a:t>
            </a:r>
          </a:p>
        </p:txBody>
      </p:sp>
      <p:sp>
        <p:nvSpPr>
          <p:cNvPr id="344" name="텍스트 개체 틀 2"/>
          <p:cNvSpPr txBox="1"/>
          <p:nvPr>
            <p:ph type="body" idx="1"/>
          </p:nvPr>
        </p:nvSpPr>
        <p:spPr>
          <a:prstGeom prst="rect">
            <a:avLst/>
          </a:prstGeom>
        </p:spPr>
        <p:txBody>
          <a:bodyPr/>
          <a:lstStyle/>
          <a:p>
            <a:pPr/>
            <a:r>
              <a:t>Pre-trained model</a:t>
            </a:r>
          </a:p>
        </p:txBody>
      </p:sp>
      <p:pic>
        <p:nvPicPr>
          <p:cNvPr id="345" name="Picture 2" descr="Picture 2"/>
          <p:cNvPicPr>
            <a:picLocks noChangeAspect="1"/>
          </p:cNvPicPr>
          <p:nvPr/>
        </p:nvPicPr>
        <p:blipFill>
          <a:blip r:embed="rId3">
            <a:extLst/>
          </a:blip>
          <a:stretch>
            <a:fillRect/>
          </a:stretch>
        </p:blipFill>
        <p:spPr>
          <a:xfrm>
            <a:off x="2446421" y="2336111"/>
            <a:ext cx="7299159" cy="4020240"/>
          </a:xfrm>
          <a:prstGeom prst="rect">
            <a:avLst/>
          </a:prstGeom>
          <a:ln w="12700">
            <a:miter lim="400000"/>
          </a:ln>
        </p:spPr>
      </p:pic>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9" name="Google Shape;248;p20"/>
          <p:cNvSpPr txBox="1"/>
          <p:nvPr>
            <p:ph type="title"/>
          </p:nvPr>
        </p:nvSpPr>
        <p:spPr>
          <a:prstGeom prst="rect">
            <a:avLst/>
          </a:prstGeom>
        </p:spPr>
        <p:txBody>
          <a:bodyPr/>
          <a:lstStyle/>
          <a:p>
            <a:pPr/>
            <a:r>
              <a:t>Family of BERT</a:t>
            </a:r>
          </a:p>
        </p:txBody>
      </p:sp>
      <p:pic>
        <p:nvPicPr>
          <p:cNvPr id="350" name="Google Shape;249;p20" descr="Google Shape;249;p20"/>
          <p:cNvPicPr>
            <a:picLocks noChangeAspect="1"/>
          </p:cNvPicPr>
          <p:nvPr/>
        </p:nvPicPr>
        <p:blipFill>
          <a:blip r:embed="rId3">
            <a:extLst/>
          </a:blip>
          <a:stretch>
            <a:fillRect/>
          </a:stretch>
        </p:blipFill>
        <p:spPr>
          <a:xfrm>
            <a:off x="1545772" y="1504950"/>
            <a:ext cx="9100457" cy="4765891"/>
          </a:xfrm>
          <a:prstGeom prst="rect">
            <a:avLst/>
          </a:prstGeom>
          <a:ln w="12700">
            <a:miter lim="400000"/>
          </a:ln>
        </p:spPr>
      </p:pic>
    </p:spTree>
  </p:cSld>
  <p:clrMapOvr>
    <a:masterClrMapping/>
  </p:clrMapOvr>
  <p:transition xmlns:p14="http://schemas.microsoft.com/office/powerpoint/2010/main" spd="med" advClick="1"/>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4" name="Google Shape;254;p23"/>
          <p:cNvSpPr txBox="1"/>
          <p:nvPr>
            <p:ph type="title"/>
          </p:nvPr>
        </p:nvSpPr>
        <p:spPr>
          <a:xfrm>
            <a:off x="831850" y="1709738"/>
            <a:ext cx="10515600" cy="2852739"/>
          </a:xfrm>
          <a:prstGeom prst="rect">
            <a:avLst/>
          </a:prstGeom>
        </p:spPr>
        <p:txBody>
          <a:bodyPr/>
          <a:lstStyle>
            <a:lvl1pPr>
              <a:defRPr>
                <a:solidFill>
                  <a:srgbClr val="7F7F7F"/>
                </a:solidFill>
              </a:defRPr>
            </a:lvl1pPr>
          </a:lstStyle>
          <a:p>
            <a:pPr/>
            <a:r>
              <a:t>Machine Translation</a:t>
            </a:r>
          </a:p>
        </p:txBody>
      </p:sp>
      <p:sp>
        <p:nvSpPr>
          <p:cNvPr id="355" name="Google Shape;255;p23"/>
          <p:cNvSpPr txBox="1"/>
          <p:nvPr>
            <p:ph type="body" sz="quarter" idx="1"/>
          </p:nvPr>
        </p:nvSpPr>
        <p:spPr>
          <a:xfrm>
            <a:off x="831850" y="4589462"/>
            <a:ext cx="10515600" cy="1500189"/>
          </a:xfrm>
          <a:prstGeom prst="rect">
            <a:avLst/>
          </a:prstGeom>
        </p:spPr>
        <p:txBody>
          <a:bodyPr/>
          <a:lstStyle/>
          <a:p>
            <a:pPr indent="0">
              <a:spcBef>
                <a:spcPts val="0"/>
              </a:spcBef>
            </a:pPr>
          </a:p>
        </p:txBody>
      </p:sp>
    </p:spTree>
  </p:cSld>
  <p:clrMapOvr>
    <a:masterClrMapping/>
  </p:clrMapOvr>
  <p:transition xmlns:p14="http://schemas.microsoft.com/office/powerpoint/2010/main" spd="med" advClick="1"/>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7" name="Google Shape;261;p24"/>
          <p:cNvSpPr txBox="1"/>
          <p:nvPr>
            <p:ph type="title"/>
          </p:nvPr>
        </p:nvSpPr>
        <p:spPr>
          <a:prstGeom prst="rect">
            <a:avLst/>
          </a:prstGeom>
        </p:spPr>
        <p:txBody>
          <a:bodyPr/>
          <a:lstStyle/>
          <a:p>
            <a:pPr/>
            <a:r>
              <a:t>Machine Translation?</a:t>
            </a:r>
          </a:p>
        </p:txBody>
      </p:sp>
      <p:sp>
        <p:nvSpPr>
          <p:cNvPr id="358" name="Google Shape;262;p24"/>
          <p:cNvSpPr txBox="1"/>
          <p:nvPr>
            <p:ph type="body" idx="1"/>
          </p:nvPr>
        </p:nvSpPr>
        <p:spPr>
          <a:prstGeom prst="rect">
            <a:avLst/>
          </a:prstGeom>
        </p:spPr>
        <p:txBody>
          <a:bodyPr/>
          <a:lstStyle/>
          <a:p>
            <a:pPr marL="228599" indent="-228599">
              <a:spcBef>
                <a:spcPts val="0"/>
              </a:spcBef>
            </a:pPr>
            <a:r>
              <a:t> Process when a computer software translates text</a:t>
            </a:r>
            <a:br/>
            <a:r>
              <a:t>from one language to another without human involvement</a:t>
            </a:r>
          </a:p>
        </p:txBody>
      </p:sp>
      <p:pic>
        <p:nvPicPr>
          <p:cNvPr id="359" name="Google Shape;263;p24" descr="Google Shape;263;p24"/>
          <p:cNvPicPr>
            <a:picLocks noChangeAspect="1"/>
          </p:cNvPicPr>
          <p:nvPr/>
        </p:nvPicPr>
        <p:blipFill>
          <a:blip r:embed="rId2">
            <a:extLst/>
          </a:blip>
          <a:stretch>
            <a:fillRect/>
          </a:stretch>
        </p:blipFill>
        <p:spPr>
          <a:xfrm>
            <a:off x="1516115" y="3728137"/>
            <a:ext cx="2241052" cy="2241052"/>
          </a:xfrm>
          <a:prstGeom prst="rect">
            <a:avLst/>
          </a:prstGeom>
          <a:ln w="12700">
            <a:miter lim="400000"/>
          </a:ln>
        </p:spPr>
      </p:pic>
      <p:pic>
        <p:nvPicPr>
          <p:cNvPr id="360" name="Google Shape;264;p24" descr="Google Shape;264;p24"/>
          <p:cNvPicPr>
            <a:picLocks noChangeAspect="1"/>
          </p:cNvPicPr>
          <p:nvPr/>
        </p:nvPicPr>
        <p:blipFill>
          <a:blip r:embed="rId3">
            <a:extLst/>
          </a:blip>
          <a:stretch>
            <a:fillRect/>
          </a:stretch>
        </p:blipFill>
        <p:spPr>
          <a:xfrm>
            <a:off x="3365248" y="4842190"/>
            <a:ext cx="2888266" cy="1805167"/>
          </a:xfrm>
          <a:prstGeom prst="rect">
            <a:avLst/>
          </a:prstGeom>
          <a:ln w="12700">
            <a:miter lim="400000"/>
          </a:ln>
        </p:spPr>
      </p:pic>
      <p:pic>
        <p:nvPicPr>
          <p:cNvPr id="361" name="Google Shape;265;p24" descr="Google Shape;265;p24"/>
          <p:cNvPicPr>
            <a:picLocks noChangeAspect="1"/>
          </p:cNvPicPr>
          <p:nvPr/>
        </p:nvPicPr>
        <p:blipFill>
          <a:blip r:embed="rId4">
            <a:extLst/>
          </a:blip>
          <a:stretch>
            <a:fillRect/>
          </a:stretch>
        </p:blipFill>
        <p:spPr>
          <a:xfrm>
            <a:off x="3725640" y="3873810"/>
            <a:ext cx="2167479" cy="1132509"/>
          </a:xfrm>
          <a:prstGeom prst="rect">
            <a:avLst/>
          </a:prstGeom>
          <a:ln w="12700">
            <a:miter lim="400000"/>
          </a:ln>
        </p:spPr>
      </p:pic>
      <p:pic>
        <p:nvPicPr>
          <p:cNvPr id="362" name="Google Shape;266;p24" descr="Google Shape;266;p24"/>
          <p:cNvPicPr>
            <a:picLocks noChangeAspect="1"/>
          </p:cNvPicPr>
          <p:nvPr/>
        </p:nvPicPr>
        <p:blipFill>
          <a:blip r:embed="rId5">
            <a:extLst/>
          </a:blip>
          <a:stretch>
            <a:fillRect/>
          </a:stretch>
        </p:blipFill>
        <p:spPr>
          <a:xfrm>
            <a:off x="6312963" y="3526261"/>
            <a:ext cx="1843840" cy="1843840"/>
          </a:xfrm>
          <a:prstGeom prst="rect">
            <a:avLst/>
          </a:prstGeom>
          <a:ln w="12700">
            <a:miter lim="400000"/>
          </a:ln>
        </p:spPr>
      </p:pic>
      <p:pic>
        <p:nvPicPr>
          <p:cNvPr id="363" name="Google Shape;267;p24" descr="Google Shape;267;p24"/>
          <p:cNvPicPr>
            <a:picLocks noChangeAspect="1"/>
          </p:cNvPicPr>
          <p:nvPr/>
        </p:nvPicPr>
        <p:blipFill>
          <a:blip r:embed="rId6">
            <a:extLst/>
          </a:blip>
          <a:stretch>
            <a:fillRect/>
          </a:stretch>
        </p:blipFill>
        <p:spPr>
          <a:xfrm>
            <a:off x="8706711" y="3627575"/>
            <a:ext cx="1542013" cy="1558160"/>
          </a:xfrm>
          <a:prstGeom prst="rect">
            <a:avLst/>
          </a:prstGeom>
          <a:ln w="12700">
            <a:miter lim="400000"/>
          </a:ln>
        </p:spPr>
      </p:pic>
      <p:pic>
        <p:nvPicPr>
          <p:cNvPr id="364" name="Google Shape;268;p24" descr="Google Shape;268;p24"/>
          <p:cNvPicPr>
            <a:picLocks noChangeAspect="1"/>
          </p:cNvPicPr>
          <p:nvPr/>
        </p:nvPicPr>
        <p:blipFill>
          <a:blip r:embed="rId7">
            <a:extLst/>
          </a:blip>
          <a:stretch>
            <a:fillRect/>
          </a:stretch>
        </p:blipFill>
        <p:spPr>
          <a:xfrm>
            <a:off x="7234883" y="5319083"/>
            <a:ext cx="3013843" cy="800672"/>
          </a:xfrm>
          <a:prstGeom prst="rect">
            <a:avLst/>
          </a:prstGeom>
          <a:ln w="12700">
            <a:miter lim="400000"/>
          </a:ln>
        </p:spPr>
      </p:pic>
    </p:spTree>
  </p:cSld>
  <p:clrMapOvr>
    <a:masterClrMapping/>
  </p:clrMapOvr>
  <p:transition xmlns:p14="http://schemas.microsoft.com/office/powerpoint/2010/main" spd="med" advClick="1"/>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6" name="Google Shape;273;p25"/>
          <p:cNvSpPr txBox="1"/>
          <p:nvPr>
            <p:ph type="title"/>
          </p:nvPr>
        </p:nvSpPr>
        <p:spPr>
          <a:prstGeom prst="rect">
            <a:avLst/>
          </a:prstGeom>
        </p:spPr>
        <p:txBody>
          <a:bodyPr/>
          <a:lstStyle/>
          <a:p>
            <a:pPr/>
            <a:r>
              <a:t>History</a:t>
            </a:r>
          </a:p>
        </p:txBody>
      </p:sp>
      <p:grpSp>
        <p:nvGrpSpPr>
          <p:cNvPr id="379" name="Google Shape;274;p25"/>
          <p:cNvGrpSpPr/>
          <p:nvPr/>
        </p:nvGrpSpPr>
        <p:grpSpPr>
          <a:xfrm>
            <a:off x="1054539" y="1505999"/>
            <a:ext cx="9918263" cy="4657270"/>
            <a:chOff x="0" y="0"/>
            <a:chExt cx="9918262" cy="4657267"/>
          </a:xfrm>
        </p:grpSpPr>
        <p:sp>
          <p:nvSpPr>
            <p:cNvPr id="367" name="Google Shape;275;p25"/>
            <p:cNvSpPr/>
            <p:nvPr/>
          </p:nvSpPr>
          <p:spPr>
            <a:xfrm rot="5400000">
              <a:off x="-252193" y="252193"/>
              <a:ext cx="1681287" cy="1176901"/>
            </a:xfrm>
            <a:prstGeom prst="chevron">
              <a:avLst>
                <a:gd name="adj" fmla="val 50000"/>
              </a:avLst>
            </a:prstGeom>
            <a:solidFill>
              <a:srgbClr val="4372C3"/>
            </a:solidFill>
            <a:ln w="12700" cap="flat">
              <a:solidFill>
                <a:srgbClr val="4372C3"/>
              </a:solidFill>
              <a:prstDash val="solid"/>
              <a:miter lim="800000"/>
            </a:ln>
            <a:effectLst/>
          </p:spPr>
          <p:txBody>
            <a:bodyPr wrap="square" lIns="0" tIns="0" rIns="0" bIns="0" numCol="1" anchor="ctr">
              <a:noAutofit/>
            </a:bodyPr>
            <a:lstStyle/>
            <a:p>
              <a:pPr/>
            </a:p>
          </p:txBody>
        </p:sp>
        <p:sp>
          <p:nvSpPr>
            <p:cNvPr id="368" name="Google Shape;276;p25"/>
            <p:cNvSpPr txBox="1"/>
            <p:nvPr/>
          </p:nvSpPr>
          <p:spPr>
            <a:xfrm>
              <a:off x="1" y="648243"/>
              <a:ext cx="1176901" cy="384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4600" tIns="14600" rIns="14600" bIns="14600" numCol="1" anchor="ctr">
              <a:spAutoFit/>
            </a:bodyPr>
            <a:lstStyle>
              <a:lvl1pPr algn="ctr">
                <a:lnSpc>
                  <a:spcPct val="90000"/>
                </a:lnSpc>
                <a:defRPr sz="2300">
                  <a:solidFill>
                    <a:srgbClr val="FFFFFF"/>
                  </a:solidFill>
                  <a:latin typeface="Malgun Gothic"/>
                  <a:ea typeface="Malgun Gothic"/>
                  <a:cs typeface="Malgun Gothic"/>
                  <a:sym typeface="Malgun Gothic"/>
                </a:defRPr>
              </a:lvl1pPr>
            </a:lstStyle>
            <a:p>
              <a:pPr/>
              <a:r>
                <a:t>RBMT</a:t>
              </a:r>
            </a:p>
          </p:txBody>
        </p:sp>
        <p:sp>
          <p:nvSpPr>
            <p:cNvPr id="369" name="Google Shape;277;p25"/>
            <p:cNvSpPr/>
            <p:nvPr/>
          </p:nvSpPr>
          <p:spPr>
            <a:xfrm rot="5400000">
              <a:off x="5001162" y="-3824264"/>
              <a:ext cx="1092837" cy="874136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600" y="0"/>
                  </a:moveTo>
                  <a:lnTo>
                    <a:pt x="18000" y="0"/>
                  </a:lnTo>
                  <a:cubicBezTo>
                    <a:pt x="19988" y="0"/>
                    <a:pt x="21600" y="202"/>
                    <a:pt x="21600" y="450"/>
                  </a:cubicBezTo>
                  <a:lnTo>
                    <a:pt x="21600" y="21600"/>
                  </a:lnTo>
                  <a:lnTo>
                    <a:pt x="0" y="21600"/>
                  </a:lnTo>
                  <a:lnTo>
                    <a:pt x="0" y="450"/>
                  </a:lnTo>
                  <a:cubicBezTo>
                    <a:pt x="0" y="202"/>
                    <a:pt x="1612" y="0"/>
                    <a:pt x="3600" y="0"/>
                  </a:cubicBezTo>
                  <a:close/>
                </a:path>
              </a:pathLst>
            </a:custGeom>
            <a:solidFill>
              <a:srgbClr val="FFFFFF">
                <a:alpha val="89803"/>
              </a:srgbClr>
            </a:solidFill>
            <a:ln w="12700" cap="flat">
              <a:solidFill>
                <a:srgbClr val="4372C3"/>
              </a:solidFill>
              <a:prstDash val="solid"/>
              <a:miter lim="800000"/>
            </a:ln>
            <a:effectLst/>
          </p:spPr>
          <p:txBody>
            <a:bodyPr wrap="square" lIns="0" tIns="0" rIns="0" bIns="0" numCol="1" anchor="ctr">
              <a:noAutofit/>
            </a:bodyPr>
            <a:lstStyle/>
            <a:p>
              <a:pPr/>
            </a:p>
          </p:txBody>
        </p:sp>
        <p:sp>
          <p:nvSpPr>
            <p:cNvPr id="370" name="Google Shape;278;p25"/>
            <p:cNvSpPr txBox="1"/>
            <p:nvPr/>
          </p:nvSpPr>
          <p:spPr>
            <a:xfrm>
              <a:off x="1319399" y="199727"/>
              <a:ext cx="8545517" cy="69337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3949" tIns="13949" rIns="13949" bIns="13949" numCol="1" anchor="ctr">
              <a:spAutoFit/>
            </a:bodyPr>
            <a:lstStyle/>
            <a:p>
              <a:pPr lvl="1" marL="228600" indent="-228600">
                <a:lnSpc>
                  <a:spcPct val="90000"/>
                </a:lnSpc>
                <a:buClr>
                  <a:srgbClr val="000000"/>
                </a:buClr>
                <a:buSzPts val="2200"/>
                <a:buFont typeface="Helvetica"/>
                <a:buChar char="•"/>
                <a:defRPr sz="2200">
                  <a:latin typeface="Malgun Gothic"/>
                  <a:ea typeface="Malgun Gothic"/>
                  <a:cs typeface="Malgun Gothic"/>
                  <a:sym typeface="Malgun Gothic"/>
                </a:defRPr>
              </a:pPr>
              <a:r>
                <a:t>Rule Based Machine Translation</a:t>
              </a:r>
            </a:p>
            <a:p>
              <a:pPr lvl="1" marL="228600" indent="-228600">
                <a:lnSpc>
                  <a:spcPct val="90000"/>
                </a:lnSpc>
                <a:spcBef>
                  <a:spcPts val="300"/>
                </a:spcBef>
                <a:buClr>
                  <a:srgbClr val="000000"/>
                </a:buClr>
                <a:buSzPts val="2200"/>
                <a:buFont typeface="Helvetica"/>
                <a:buChar char="•"/>
                <a:defRPr sz="2200">
                  <a:latin typeface="Malgun Gothic"/>
                  <a:ea typeface="Malgun Gothic"/>
                  <a:cs typeface="Malgun Gothic"/>
                  <a:sym typeface="Malgun Gothic"/>
                </a:defRPr>
              </a:pPr>
              <a:r>
                <a:t>= PBMT (Phrase Based Machine Translation)</a:t>
              </a:r>
            </a:p>
          </p:txBody>
        </p:sp>
        <p:sp>
          <p:nvSpPr>
            <p:cNvPr id="371" name="Google Shape;279;p25"/>
            <p:cNvSpPr/>
            <p:nvPr/>
          </p:nvSpPr>
          <p:spPr>
            <a:xfrm rot="5400000">
              <a:off x="-252193" y="1740183"/>
              <a:ext cx="1681287" cy="1176901"/>
            </a:xfrm>
            <a:prstGeom prst="chevron">
              <a:avLst>
                <a:gd name="adj" fmla="val 50000"/>
              </a:avLst>
            </a:prstGeom>
            <a:solidFill>
              <a:srgbClr val="44B78C"/>
            </a:solidFill>
            <a:ln w="12700" cap="flat">
              <a:solidFill>
                <a:srgbClr val="44B78C"/>
              </a:solidFill>
              <a:prstDash val="solid"/>
              <a:miter lim="800000"/>
            </a:ln>
            <a:effectLst/>
          </p:spPr>
          <p:txBody>
            <a:bodyPr wrap="square" lIns="0" tIns="0" rIns="0" bIns="0" numCol="1" anchor="ctr">
              <a:noAutofit/>
            </a:bodyPr>
            <a:lstStyle/>
            <a:p>
              <a:pPr/>
            </a:p>
          </p:txBody>
        </p:sp>
        <p:sp>
          <p:nvSpPr>
            <p:cNvPr id="372" name="Google Shape;280;p25"/>
            <p:cNvSpPr txBox="1"/>
            <p:nvPr/>
          </p:nvSpPr>
          <p:spPr>
            <a:xfrm>
              <a:off x="1" y="2136233"/>
              <a:ext cx="1176901" cy="384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4600" tIns="14600" rIns="14600" bIns="14600" numCol="1" anchor="ctr">
              <a:spAutoFit/>
            </a:bodyPr>
            <a:lstStyle>
              <a:lvl1pPr algn="ctr">
                <a:lnSpc>
                  <a:spcPct val="90000"/>
                </a:lnSpc>
                <a:defRPr sz="2300">
                  <a:solidFill>
                    <a:srgbClr val="FFFFFF"/>
                  </a:solidFill>
                  <a:latin typeface="Malgun Gothic"/>
                  <a:ea typeface="Malgun Gothic"/>
                  <a:cs typeface="Malgun Gothic"/>
                  <a:sym typeface="Malgun Gothic"/>
                </a:defRPr>
              </a:lvl1pPr>
            </a:lstStyle>
            <a:p>
              <a:pPr/>
              <a:r>
                <a:t>SMT</a:t>
              </a:r>
            </a:p>
          </p:txBody>
        </p:sp>
        <p:sp>
          <p:nvSpPr>
            <p:cNvPr id="373" name="Google Shape;281;p25"/>
            <p:cNvSpPr/>
            <p:nvPr/>
          </p:nvSpPr>
          <p:spPr>
            <a:xfrm rot="5400000">
              <a:off x="5001162" y="-2336272"/>
              <a:ext cx="1092837" cy="874136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600" y="0"/>
                  </a:moveTo>
                  <a:lnTo>
                    <a:pt x="18000" y="0"/>
                  </a:lnTo>
                  <a:cubicBezTo>
                    <a:pt x="19988" y="0"/>
                    <a:pt x="21600" y="202"/>
                    <a:pt x="21600" y="450"/>
                  </a:cubicBezTo>
                  <a:lnTo>
                    <a:pt x="21600" y="21600"/>
                  </a:lnTo>
                  <a:lnTo>
                    <a:pt x="0" y="21600"/>
                  </a:lnTo>
                  <a:lnTo>
                    <a:pt x="0" y="450"/>
                  </a:lnTo>
                  <a:cubicBezTo>
                    <a:pt x="0" y="202"/>
                    <a:pt x="1612" y="0"/>
                    <a:pt x="3600" y="0"/>
                  </a:cubicBezTo>
                  <a:close/>
                </a:path>
              </a:pathLst>
            </a:custGeom>
            <a:solidFill>
              <a:srgbClr val="FFFFFF">
                <a:alpha val="89803"/>
              </a:srgbClr>
            </a:solidFill>
            <a:ln w="12700" cap="flat">
              <a:solidFill>
                <a:srgbClr val="44B78C"/>
              </a:solidFill>
              <a:prstDash val="solid"/>
              <a:miter lim="800000"/>
            </a:ln>
            <a:effectLst/>
          </p:spPr>
          <p:txBody>
            <a:bodyPr wrap="square" lIns="0" tIns="0" rIns="0" bIns="0" numCol="1" anchor="ctr">
              <a:noAutofit/>
            </a:bodyPr>
            <a:lstStyle/>
            <a:p>
              <a:pPr/>
            </a:p>
          </p:txBody>
        </p:sp>
        <p:sp>
          <p:nvSpPr>
            <p:cNvPr id="374" name="Google Shape;282;p25"/>
            <p:cNvSpPr txBox="1"/>
            <p:nvPr/>
          </p:nvSpPr>
          <p:spPr>
            <a:xfrm>
              <a:off x="1319399" y="1855358"/>
              <a:ext cx="8545517" cy="35809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3949" tIns="13949" rIns="13949" bIns="13949" numCol="1" anchor="ctr">
              <a:spAutoFit/>
            </a:bodyPr>
            <a:lstStyle/>
            <a:p>
              <a:pPr lvl="1" marL="228600" indent="-228600">
                <a:lnSpc>
                  <a:spcPct val="90000"/>
                </a:lnSpc>
                <a:buClr>
                  <a:srgbClr val="000000"/>
                </a:buClr>
                <a:buSzPts val="2200"/>
                <a:buFont typeface="Helvetica"/>
                <a:buChar char="•"/>
                <a:defRPr sz="2200">
                  <a:latin typeface="Malgun Gothic"/>
                  <a:ea typeface="Malgun Gothic"/>
                  <a:cs typeface="Malgun Gothic"/>
                  <a:sym typeface="Malgun Gothic"/>
                </a:defRPr>
              </a:pPr>
              <a:r>
                <a:t>Statistical Machine Translation</a:t>
              </a:r>
            </a:p>
          </p:txBody>
        </p:sp>
        <p:sp>
          <p:nvSpPr>
            <p:cNvPr id="375" name="Google Shape;283;p25"/>
            <p:cNvSpPr/>
            <p:nvPr/>
          </p:nvSpPr>
          <p:spPr>
            <a:xfrm rot="5400000">
              <a:off x="-252193" y="3228174"/>
              <a:ext cx="1681287" cy="1176901"/>
            </a:xfrm>
            <a:prstGeom prst="chevron">
              <a:avLst>
                <a:gd name="adj" fmla="val 50000"/>
              </a:avLst>
            </a:prstGeom>
            <a:solidFill>
              <a:srgbClr val="6FAA47"/>
            </a:solidFill>
            <a:ln w="12700" cap="flat">
              <a:solidFill>
                <a:srgbClr val="6FAA47"/>
              </a:solidFill>
              <a:prstDash val="solid"/>
              <a:miter lim="800000"/>
            </a:ln>
            <a:effectLst/>
          </p:spPr>
          <p:txBody>
            <a:bodyPr wrap="square" lIns="0" tIns="0" rIns="0" bIns="0" numCol="1" anchor="ctr">
              <a:noAutofit/>
            </a:bodyPr>
            <a:lstStyle/>
            <a:p>
              <a:pPr/>
            </a:p>
          </p:txBody>
        </p:sp>
        <p:sp>
          <p:nvSpPr>
            <p:cNvPr id="376" name="Google Shape;284;p25"/>
            <p:cNvSpPr txBox="1"/>
            <p:nvPr/>
          </p:nvSpPr>
          <p:spPr>
            <a:xfrm>
              <a:off x="1" y="3624224"/>
              <a:ext cx="1176901" cy="384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4600" tIns="14600" rIns="14600" bIns="14600" numCol="1" anchor="ctr">
              <a:spAutoFit/>
            </a:bodyPr>
            <a:lstStyle>
              <a:lvl1pPr algn="ctr">
                <a:lnSpc>
                  <a:spcPct val="90000"/>
                </a:lnSpc>
                <a:defRPr sz="2300">
                  <a:solidFill>
                    <a:srgbClr val="FFFFFF"/>
                  </a:solidFill>
                  <a:latin typeface="Malgun Gothic"/>
                  <a:ea typeface="Malgun Gothic"/>
                  <a:cs typeface="Malgun Gothic"/>
                  <a:sym typeface="Malgun Gothic"/>
                </a:defRPr>
              </a:lvl1pPr>
            </a:lstStyle>
            <a:p>
              <a:pPr/>
              <a:r>
                <a:t>NMT</a:t>
              </a:r>
            </a:p>
          </p:txBody>
        </p:sp>
        <p:sp>
          <p:nvSpPr>
            <p:cNvPr id="377" name="Google Shape;285;p25"/>
            <p:cNvSpPr/>
            <p:nvPr/>
          </p:nvSpPr>
          <p:spPr>
            <a:xfrm rot="5400000">
              <a:off x="5001162" y="-848282"/>
              <a:ext cx="1092837" cy="874136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600" y="0"/>
                  </a:moveTo>
                  <a:lnTo>
                    <a:pt x="18000" y="0"/>
                  </a:lnTo>
                  <a:cubicBezTo>
                    <a:pt x="19988" y="0"/>
                    <a:pt x="21600" y="202"/>
                    <a:pt x="21600" y="450"/>
                  </a:cubicBezTo>
                  <a:lnTo>
                    <a:pt x="21600" y="21600"/>
                  </a:lnTo>
                  <a:lnTo>
                    <a:pt x="0" y="21600"/>
                  </a:lnTo>
                  <a:lnTo>
                    <a:pt x="0" y="450"/>
                  </a:lnTo>
                  <a:cubicBezTo>
                    <a:pt x="0" y="202"/>
                    <a:pt x="1612" y="0"/>
                    <a:pt x="3600" y="0"/>
                  </a:cubicBezTo>
                  <a:close/>
                </a:path>
              </a:pathLst>
            </a:custGeom>
            <a:solidFill>
              <a:srgbClr val="FFFFFF">
                <a:alpha val="89803"/>
              </a:srgbClr>
            </a:solidFill>
            <a:ln w="12700" cap="flat">
              <a:solidFill>
                <a:srgbClr val="6FAA47"/>
              </a:solidFill>
              <a:prstDash val="solid"/>
              <a:miter lim="800000"/>
            </a:ln>
            <a:effectLst/>
          </p:spPr>
          <p:txBody>
            <a:bodyPr wrap="square" lIns="0" tIns="0" rIns="0" bIns="0" numCol="1" anchor="ctr">
              <a:noAutofit/>
            </a:bodyPr>
            <a:lstStyle/>
            <a:p>
              <a:pPr/>
            </a:p>
          </p:txBody>
        </p:sp>
        <p:sp>
          <p:nvSpPr>
            <p:cNvPr id="378" name="Google Shape;286;p25"/>
            <p:cNvSpPr txBox="1"/>
            <p:nvPr/>
          </p:nvSpPr>
          <p:spPr>
            <a:xfrm>
              <a:off x="1319399" y="3175708"/>
              <a:ext cx="8545517" cy="69337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3949" tIns="13949" rIns="13949" bIns="13949" numCol="1" anchor="ctr">
              <a:spAutoFit/>
            </a:bodyPr>
            <a:lstStyle/>
            <a:p>
              <a:pPr lvl="1" marL="228600" indent="-228600">
                <a:lnSpc>
                  <a:spcPct val="90000"/>
                </a:lnSpc>
                <a:buClr>
                  <a:srgbClr val="000000"/>
                </a:buClr>
                <a:buSzPts val="2200"/>
                <a:buFont typeface="Helvetica"/>
                <a:buChar char="•"/>
                <a:defRPr sz="2200">
                  <a:latin typeface="Malgun Gothic"/>
                  <a:ea typeface="Malgun Gothic"/>
                  <a:cs typeface="Malgun Gothic"/>
                  <a:sym typeface="Malgun Gothic"/>
                </a:defRPr>
              </a:pPr>
              <a:r>
                <a:t>Neural Machine Translation (by AI)</a:t>
              </a:r>
            </a:p>
            <a:p>
              <a:pPr lvl="1" marL="228600" indent="-228600">
                <a:lnSpc>
                  <a:spcPct val="90000"/>
                </a:lnSpc>
                <a:spcBef>
                  <a:spcPts val="300"/>
                </a:spcBef>
                <a:buClr>
                  <a:srgbClr val="000000"/>
                </a:buClr>
                <a:buSzPts val="2200"/>
                <a:buFont typeface="Helvetica"/>
                <a:buChar char="•"/>
                <a:defRPr sz="2200">
                  <a:latin typeface="Malgun Gothic"/>
                  <a:ea typeface="Malgun Gothic"/>
                  <a:cs typeface="Malgun Gothic"/>
                  <a:sym typeface="Malgun Gothic"/>
                </a:defRPr>
              </a:pPr>
              <a:r>
                <a:t>Trained with sequence</a:t>
              </a:r>
            </a:p>
          </p:txBody>
        </p:sp>
      </p:grpSp>
    </p:spTree>
  </p:cSld>
  <p:clrMapOvr>
    <a:masterClrMapping/>
  </p:clrMapOvr>
  <p:transition xmlns:p14="http://schemas.microsoft.com/office/powerpoint/2010/main" spd="med" advClick="1"/>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1" name="Google Shape;292;p26"/>
          <p:cNvSpPr txBox="1"/>
          <p:nvPr>
            <p:ph type="title"/>
          </p:nvPr>
        </p:nvSpPr>
        <p:spPr>
          <a:prstGeom prst="rect">
            <a:avLst/>
          </a:prstGeom>
        </p:spPr>
        <p:txBody>
          <a:bodyPr/>
          <a:lstStyle/>
          <a:p>
            <a:pPr/>
            <a:r>
              <a:t>RBMT : Rule Based Machine Translation</a:t>
            </a:r>
          </a:p>
        </p:txBody>
      </p:sp>
      <p:pic>
        <p:nvPicPr>
          <p:cNvPr id="382" name="Google Shape;293;p26" descr="Google Shape;293;p26"/>
          <p:cNvPicPr>
            <a:picLocks noChangeAspect="1"/>
          </p:cNvPicPr>
          <p:nvPr/>
        </p:nvPicPr>
        <p:blipFill>
          <a:blip r:embed="rId3">
            <a:extLst/>
          </a:blip>
          <a:stretch>
            <a:fillRect/>
          </a:stretch>
        </p:blipFill>
        <p:spPr>
          <a:xfrm>
            <a:off x="2950633" y="1638300"/>
            <a:ext cx="6290734" cy="4718050"/>
          </a:xfrm>
          <a:prstGeom prst="rect">
            <a:avLst/>
          </a:prstGeom>
          <a:ln w="12700">
            <a:miter lim="400000"/>
          </a:ln>
        </p:spPr>
      </p:pic>
      <p:sp>
        <p:nvSpPr>
          <p:cNvPr id="383" name="Google Shape;294;p26"/>
          <p:cNvSpPr txBox="1"/>
          <p:nvPr/>
        </p:nvSpPr>
        <p:spPr>
          <a:xfrm>
            <a:off x="7616956" y="6489700"/>
            <a:ext cx="4398256" cy="269199"/>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spAutoFit/>
          </a:bodyPr>
          <a:lstStyle>
            <a:lvl1pPr>
              <a:defRPr sz="1200">
                <a:solidFill>
                  <a:srgbClr val="7F7F7F"/>
                </a:solidFill>
                <a:latin typeface="Malgun Gothic"/>
                <a:ea typeface="Malgun Gothic"/>
                <a:cs typeface="Malgun Gothic"/>
                <a:sym typeface="Malgun Gothic"/>
              </a:defRPr>
            </a:lvl1pPr>
          </a:lstStyle>
          <a:p>
            <a:pPr/>
            <a:r>
              <a:t>https://www.slideshare.net/NaverEngineering/mt-173570380</a:t>
            </a:r>
          </a:p>
        </p:txBody>
      </p:sp>
    </p:spTree>
  </p:cSld>
  <p:clrMapOvr>
    <a:masterClrMapping/>
  </p:clrMapOvr>
  <p:transition xmlns:p14="http://schemas.microsoft.com/office/powerpoint/2010/main" spd="med" advClick="1"/>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7" name="Google Shape;300;p27"/>
          <p:cNvSpPr txBox="1"/>
          <p:nvPr>
            <p:ph type="title"/>
          </p:nvPr>
        </p:nvSpPr>
        <p:spPr>
          <a:prstGeom prst="rect">
            <a:avLst/>
          </a:prstGeom>
        </p:spPr>
        <p:txBody>
          <a:bodyPr/>
          <a:lstStyle/>
          <a:p>
            <a:pPr/>
            <a:r>
              <a:t>SMT : Statistical Machine Translation</a:t>
            </a:r>
          </a:p>
        </p:txBody>
      </p:sp>
      <p:pic>
        <p:nvPicPr>
          <p:cNvPr id="388" name="Google Shape;301;p27" descr="Google Shape;301;p27"/>
          <p:cNvPicPr>
            <a:picLocks noChangeAspect="1"/>
          </p:cNvPicPr>
          <p:nvPr/>
        </p:nvPicPr>
        <p:blipFill>
          <a:blip r:embed="rId3">
            <a:extLst/>
          </a:blip>
          <a:stretch>
            <a:fillRect/>
          </a:stretch>
        </p:blipFill>
        <p:spPr>
          <a:xfrm>
            <a:off x="561973" y="1317063"/>
            <a:ext cx="7488989" cy="5093903"/>
          </a:xfrm>
          <a:prstGeom prst="rect">
            <a:avLst/>
          </a:prstGeom>
          <a:ln w="12700">
            <a:miter lim="400000"/>
          </a:ln>
        </p:spPr>
      </p:pic>
      <p:sp>
        <p:nvSpPr>
          <p:cNvPr id="389" name="Google Shape;302;p27"/>
          <p:cNvSpPr txBox="1"/>
          <p:nvPr/>
        </p:nvSpPr>
        <p:spPr>
          <a:xfrm>
            <a:off x="4388070" y="6222998"/>
            <a:ext cx="3415858" cy="269199"/>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spAutoFit/>
          </a:bodyPr>
          <a:lstStyle>
            <a:lvl1pPr>
              <a:defRPr sz="1200">
                <a:solidFill>
                  <a:srgbClr val="7F7F7F"/>
                </a:solidFill>
                <a:latin typeface="Malgun Gothic"/>
                <a:ea typeface="Malgun Gothic"/>
                <a:cs typeface="Malgun Gothic"/>
                <a:sym typeface="Malgun Gothic"/>
              </a:defRPr>
            </a:lvl1pPr>
          </a:lstStyle>
          <a:p>
            <a:pPr/>
            <a:r>
              <a:t>https://www.slideshare.net/deview/papagon2mt</a:t>
            </a:r>
          </a:p>
        </p:txBody>
      </p:sp>
      <p:pic>
        <p:nvPicPr>
          <p:cNvPr id="390" name="Google Shape;303;p27" descr="Google Shape;303;p27"/>
          <p:cNvPicPr>
            <a:picLocks noChangeAspect="1"/>
          </p:cNvPicPr>
          <p:nvPr/>
        </p:nvPicPr>
        <p:blipFill>
          <a:blip r:embed="rId4">
            <a:extLst/>
          </a:blip>
          <a:srcRect l="11310" t="19627" r="15626" b="12898"/>
          <a:stretch>
            <a:fillRect/>
          </a:stretch>
        </p:blipFill>
        <p:spPr>
          <a:xfrm>
            <a:off x="7429303" y="2324735"/>
            <a:ext cx="4439922" cy="3078480"/>
          </a:xfrm>
          <a:prstGeom prst="rect">
            <a:avLst/>
          </a:prstGeom>
          <a:ln w="12700">
            <a:miter lim="400000"/>
          </a:ln>
        </p:spPr>
      </p:pic>
      <p:sp>
        <p:nvSpPr>
          <p:cNvPr id="391" name="Translate using word or phrase of input sentence"/>
          <p:cNvSpPr txBox="1"/>
          <p:nvPr/>
        </p:nvSpPr>
        <p:spPr>
          <a:xfrm>
            <a:off x="1434900" y="3850790"/>
            <a:ext cx="3959201" cy="2159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defRPr>
                <a:solidFill>
                  <a:srgbClr val="0433FF"/>
                </a:solidFill>
                <a:latin typeface="Malgun Gothic"/>
                <a:ea typeface="Malgun Gothic"/>
                <a:cs typeface="Malgun Gothic"/>
                <a:sym typeface="Malgun Gothic"/>
              </a:defRPr>
            </a:pPr>
            <a:r>
              <a:t>Translate using </a:t>
            </a:r>
            <a:r>
              <a:rPr b="1" u="sng"/>
              <a:t>word or phrase</a:t>
            </a:r>
            <a:r>
              <a:t> of input sentence</a:t>
            </a:r>
          </a:p>
        </p:txBody>
      </p:sp>
      <p:sp>
        <p:nvSpPr>
          <p:cNvPr id="392" name="Similar order language (Korean/Japanise, English/French) : Not Bad"/>
          <p:cNvSpPr txBox="1"/>
          <p:nvPr/>
        </p:nvSpPr>
        <p:spPr>
          <a:xfrm>
            <a:off x="1030302" y="5051590"/>
            <a:ext cx="5418238" cy="2159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defRPr>
                <a:solidFill>
                  <a:srgbClr val="0433FF"/>
                </a:solidFill>
                <a:latin typeface="Malgun Gothic"/>
                <a:ea typeface="Malgun Gothic"/>
                <a:cs typeface="Malgun Gothic"/>
                <a:sym typeface="Malgun Gothic"/>
              </a:defRPr>
            </a:pPr>
            <a:r>
              <a:t>Similar order language (Korean/Japanise, English/French) : </a:t>
            </a:r>
            <a:r>
              <a:rPr b="1"/>
              <a:t>Not Bad</a:t>
            </a:r>
          </a:p>
        </p:txBody>
      </p:sp>
      <p:sp>
        <p:nvSpPr>
          <p:cNvPr id="393" name="Different order language (Korean/English) : BAD"/>
          <p:cNvSpPr txBox="1"/>
          <p:nvPr/>
        </p:nvSpPr>
        <p:spPr>
          <a:xfrm>
            <a:off x="1030303" y="5794235"/>
            <a:ext cx="3834185" cy="2159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defRPr>
                <a:solidFill>
                  <a:srgbClr val="0433FF"/>
                </a:solidFill>
                <a:latin typeface="Malgun Gothic"/>
                <a:ea typeface="Malgun Gothic"/>
                <a:cs typeface="Malgun Gothic"/>
                <a:sym typeface="Malgun Gothic"/>
              </a:defRPr>
            </a:pPr>
            <a:r>
              <a:t>Different order language (Korean/English) : </a:t>
            </a:r>
            <a:r>
              <a:rPr b="1"/>
              <a:t>BAD</a:t>
            </a:r>
          </a:p>
        </p:txBody>
      </p:sp>
      <p:sp>
        <p:nvSpPr>
          <p:cNvPr id="394" name="Statistical translation using a dictionary"/>
          <p:cNvSpPr txBox="1"/>
          <p:nvPr/>
        </p:nvSpPr>
        <p:spPr>
          <a:xfrm>
            <a:off x="1434899" y="4308945"/>
            <a:ext cx="3076366" cy="2159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defRPr>
                <a:solidFill>
                  <a:srgbClr val="0433FF"/>
                </a:solidFill>
                <a:latin typeface="Malgun Gothic"/>
                <a:ea typeface="Malgun Gothic"/>
                <a:cs typeface="Malgun Gothic"/>
                <a:sym typeface="Malgun Gothic"/>
              </a:defRPr>
            </a:pPr>
            <a:r>
              <a:t>Statistical translation using a </a:t>
            </a:r>
            <a:r>
              <a:rPr u="sng"/>
              <a:t>dictionary</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9" name="Google Shape;109;p4"/>
          <p:cNvSpPr txBox="1"/>
          <p:nvPr>
            <p:ph type="title"/>
          </p:nvPr>
        </p:nvSpPr>
        <p:spPr>
          <a:xfrm>
            <a:off x="831850" y="1709738"/>
            <a:ext cx="10515600" cy="2852739"/>
          </a:xfrm>
          <a:prstGeom prst="rect">
            <a:avLst/>
          </a:prstGeom>
        </p:spPr>
        <p:txBody>
          <a:bodyPr/>
          <a:lstStyle>
            <a:lvl1pPr>
              <a:defRPr>
                <a:solidFill>
                  <a:srgbClr val="7F7F7F"/>
                </a:solidFill>
              </a:defRPr>
            </a:lvl1pPr>
          </a:lstStyle>
          <a:p>
            <a:pPr/>
            <a:r>
              <a:t>Abstract of Deep Learning</a:t>
            </a:r>
          </a:p>
        </p:txBody>
      </p:sp>
      <p:sp>
        <p:nvSpPr>
          <p:cNvPr id="130" name="Google Shape;110;p4"/>
          <p:cNvSpPr txBox="1"/>
          <p:nvPr>
            <p:ph type="body" sz="quarter" idx="1"/>
          </p:nvPr>
        </p:nvSpPr>
        <p:spPr>
          <a:xfrm>
            <a:off x="831850" y="4589462"/>
            <a:ext cx="10515600" cy="1500189"/>
          </a:xfrm>
          <a:prstGeom prst="rect">
            <a:avLst/>
          </a:prstGeom>
        </p:spPr>
        <p:txBody>
          <a:bodyPr/>
          <a:lstStyle/>
          <a:p>
            <a:pPr indent="0">
              <a:spcBef>
                <a:spcPts val="0"/>
              </a:spcBef>
            </a:pPr>
          </a:p>
        </p:txBody>
      </p:sp>
    </p:spTree>
  </p:cSld>
  <p:clrMapOvr>
    <a:masterClrMapping/>
  </p:clrMapOvr>
  <p:transition xmlns:p14="http://schemas.microsoft.com/office/powerpoint/2010/main" spd="med" advClick="1"/>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8" name="Google Shape;308;p28"/>
          <p:cNvSpPr txBox="1"/>
          <p:nvPr>
            <p:ph type="title"/>
          </p:nvPr>
        </p:nvSpPr>
        <p:spPr>
          <a:prstGeom prst="rect">
            <a:avLst/>
          </a:prstGeom>
        </p:spPr>
        <p:txBody>
          <a:bodyPr/>
          <a:lstStyle/>
          <a:p>
            <a:pPr/>
            <a:r>
              <a:t>Neural Machine Translation (NMT)</a:t>
            </a:r>
          </a:p>
        </p:txBody>
      </p:sp>
      <p:sp>
        <p:nvSpPr>
          <p:cNvPr id="399" name="Google Shape;309;p28"/>
          <p:cNvSpPr txBox="1"/>
          <p:nvPr>
            <p:ph type="body" idx="1"/>
          </p:nvPr>
        </p:nvSpPr>
        <p:spPr>
          <a:prstGeom prst="rect">
            <a:avLst/>
          </a:prstGeom>
        </p:spPr>
        <p:txBody>
          <a:bodyPr/>
          <a:lstStyle/>
          <a:p>
            <a:pPr marL="228600" indent="-228600">
              <a:spcBef>
                <a:spcPts val="0"/>
              </a:spcBef>
            </a:pPr>
            <a:r>
              <a:t>Train translation model with language sentence pair</a:t>
            </a:r>
          </a:p>
          <a:p>
            <a:pPr lvl="1" marL="685800" indent="-228600">
              <a:spcBef>
                <a:spcPts val="500"/>
              </a:spcBef>
              <a:buSzPts val="2000"/>
              <a:defRPr sz="2000"/>
            </a:pPr>
            <a:r>
              <a:t>Dataset feature : [Source sentence] - [Target sentence]</a:t>
            </a:r>
          </a:p>
          <a:p>
            <a:pPr lvl="2" marL="1143000" indent="-228600">
              <a:spcBef>
                <a:spcPts val="500"/>
              </a:spcBef>
              <a:buSzPts val="1800"/>
              <a:defRPr sz="1800"/>
            </a:pPr>
            <a:r>
              <a:t>Don’t need to build phrase analyzer / dictionary</a:t>
            </a:r>
          </a:p>
          <a:p>
            <a:pPr lvl="2" marL="1143000" indent="-228600">
              <a:spcBef>
                <a:spcPts val="500"/>
              </a:spcBef>
              <a:buSzPts val="1800"/>
              <a:defRPr sz="1800"/>
            </a:pPr>
            <a:r>
              <a:t>Translate sentence by sentence -&gt; Translate in context is possible</a:t>
            </a:r>
          </a:p>
        </p:txBody>
      </p:sp>
      <p:pic>
        <p:nvPicPr>
          <p:cNvPr id="400" name="Google Shape;310;p28" descr="Google Shape;310;p28"/>
          <p:cNvPicPr>
            <a:picLocks noChangeAspect="1"/>
          </p:cNvPicPr>
          <p:nvPr/>
        </p:nvPicPr>
        <p:blipFill>
          <a:blip r:embed="rId3">
            <a:extLst/>
          </a:blip>
          <a:stretch>
            <a:fillRect/>
          </a:stretch>
        </p:blipFill>
        <p:spPr>
          <a:xfrm>
            <a:off x="6200361" y="3841901"/>
            <a:ext cx="5153439" cy="2324102"/>
          </a:xfrm>
          <a:prstGeom prst="rect">
            <a:avLst/>
          </a:prstGeom>
          <a:ln w="12700">
            <a:miter lim="400000"/>
          </a:ln>
        </p:spPr>
      </p:pic>
      <p:sp>
        <p:nvSpPr>
          <p:cNvPr id="401" name="Google Shape;311;p28"/>
          <p:cNvSpPr txBox="1"/>
          <p:nvPr/>
        </p:nvSpPr>
        <p:spPr>
          <a:xfrm>
            <a:off x="7047062" y="6079351"/>
            <a:ext cx="3460037" cy="269199"/>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spAutoFit/>
          </a:bodyPr>
          <a:lstStyle>
            <a:lvl1pPr>
              <a:defRPr sz="1200">
                <a:solidFill>
                  <a:srgbClr val="7F7F7F"/>
                </a:solidFill>
                <a:latin typeface="Malgun Gothic"/>
                <a:ea typeface="Malgun Gothic"/>
                <a:cs typeface="Malgun Gothic"/>
                <a:sym typeface="Malgun Gothic"/>
              </a:defRPr>
            </a:lvl1pPr>
          </a:lstStyle>
          <a:p>
            <a:pPr/>
            <a:r>
              <a:t>https://tutorials.pytorch.kr/_images/seq2seq.png</a:t>
            </a:r>
          </a:p>
        </p:txBody>
      </p:sp>
    </p:spTree>
  </p:cSld>
  <p:clrMapOvr>
    <a:masterClrMapping/>
  </p:clrMapOvr>
  <p:transition xmlns:p14="http://schemas.microsoft.com/office/powerpoint/2010/main" spd="med" advClick="1"/>
</p:sld>
</file>

<file path=ppt/slides/slide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5" name="Google Shape;385;p38"/>
          <p:cNvSpPr txBox="1"/>
          <p:nvPr>
            <p:ph type="title"/>
          </p:nvPr>
        </p:nvSpPr>
        <p:spPr>
          <a:prstGeom prst="rect">
            <a:avLst/>
          </a:prstGeom>
        </p:spPr>
        <p:txBody>
          <a:bodyPr/>
          <a:lstStyle/>
          <a:p>
            <a:pPr/>
            <a:r>
              <a:t>Process to Develop NMT</a:t>
            </a:r>
          </a:p>
        </p:txBody>
      </p:sp>
      <p:sp>
        <p:nvSpPr>
          <p:cNvPr id="406" name="Google Shape;386;p38"/>
          <p:cNvSpPr txBox="1"/>
          <p:nvPr>
            <p:ph type="body" idx="1"/>
          </p:nvPr>
        </p:nvSpPr>
        <p:spPr>
          <a:prstGeom prst="rect">
            <a:avLst/>
          </a:prstGeom>
        </p:spPr>
        <p:txBody>
          <a:bodyPr/>
          <a:lstStyle>
            <a:lvl1pPr marL="228600" indent="-228600">
              <a:spcBef>
                <a:spcPts val="0"/>
              </a:spcBef>
            </a:lvl1pPr>
          </a:lstStyle>
          <a:p>
            <a:pPr/>
            <a:r>
              <a:t>NMT (Neural Machine Translation)</a:t>
            </a:r>
          </a:p>
        </p:txBody>
      </p:sp>
      <p:grpSp>
        <p:nvGrpSpPr>
          <p:cNvPr id="418" name="Google Shape;387;p38"/>
          <p:cNvGrpSpPr/>
          <p:nvPr/>
        </p:nvGrpSpPr>
        <p:grpSpPr>
          <a:xfrm>
            <a:off x="1107761" y="3421757"/>
            <a:ext cx="9976475" cy="1151133"/>
            <a:chOff x="-1" y="0"/>
            <a:chExt cx="9976474" cy="1151132"/>
          </a:xfrm>
        </p:grpSpPr>
        <p:sp>
          <p:nvSpPr>
            <p:cNvPr id="407" name="Google Shape;388;p38"/>
            <p:cNvSpPr/>
            <p:nvPr/>
          </p:nvSpPr>
          <p:spPr>
            <a:xfrm>
              <a:off x="-2" y="0"/>
              <a:ext cx="1918555" cy="1151133"/>
            </a:xfrm>
            <a:prstGeom prst="roundRect">
              <a:avLst>
                <a:gd name="adj" fmla="val 10000"/>
              </a:avLst>
            </a:prstGeom>
            <a:solidFill>
              <a:srgbClr val="4372C3"/>
            </a:solidFill>
            <a:ln w="12700" cap="flat">
              <a:solidFill>
                <a:srgbClr val="FFFFFF"/>
              </a:solidFill>
              <a:prstDash val="solid"/>
              <a:miter lim="800000"/>
            </a:ln>
            <a:effectLst/>
          </p:spPr>
          <p:txBody>
            <a:bodyPr wrap="square" lIns="0" tIns="0" rIns="0" bIns="0" numCol="1" anchor="ctr">
              <a:noAutofit/>
            </a:bodyPr>
            <a:lstStyle/>
            <a:p>
              <a:pPr/>
            </a:p>
          </p:txBody>
        </p:sp>
        <p:sp>
          <p:nvSpPr>
            <p:cNvPr id="408" name="Google Shape;389;p38"/>
            <p:cNvSpPr txBox="1"/>
            <p:nvPr/>
          </p:nvSpPr>
          <p:spPr>
            <a:xfrm>
              <a:off x="33713" y="193940"/>
              <a:ext cx="1851124" cy="7632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9998" tIns="79998" rIns="79998" bIns="79998" numCol="1" anchor="ctr">
              <a:spAutoFit/>
            </a:bodyPr>
            <a:lstStyle/>
            <a:p>
              <a:pPr algn="ctr">
                <a:lnSpc>
                  <a:spcPct val="90000"/>
                </a:lnSpc>
                <a:defRPr sz="2100">
                  <a:solidFill>
                    <a:srgbClr val="FFFFFF"/>
                  </a:solidFill>
                  <a:latin typeface="Malgun Gothic"/>
                  <a:ea typeface="Malgun Gothic"/>
                  <a:cs typeface="Malgun Gothic"/>
                  <a:sym typeface="Malgun Gothic"/>
                </a:defRPr>
              </a:pPr>
              <a:r>
                <a:t>Get</a:t>
              </a:r>
              <a:br/>
              <a:r>
                <a:t>Raw Dataset</a:t>
              </a:r>
            </a:p>
          </p:txBody>
        </p:sp>
        <p:sp>
          <p:nvSpPr>
            <p:cNvPr id="409" name="Google Shape;390;p38"/>
            <p:cNvSpPr/>
            <p:nvPr/>
          </p:nvSpPr>
          <p:spPr>
            <a:xfrm>
              <a:off x="2110406" y="337665"/>
              <a:ext cx="406735" cy="475804"/>
            </a:xfrm>
            <a:prstGeom prst="rightArrow">
              <a:avLst>
                <a:gd name="adj1" fmla="val 60000"/>
                <a:gd name="adj2" fmla="val 50000"/>
              </a:avLst>
            </a:prstGeom>
            <a:solidFill>
              <a:srgbClr val="4372C3"/>
            </a:solidFill>
            <a:ln w="12700" cap="flat">
              <a:noFill/>
              <a:miter lim="400000"/>
            </a:ln>
            <a:effectLst/>
          </p:spPr>
          <p:txBody>
            <a:bodyPr wrap="square" lIns="0" tIns="0" rIns="0" bIns="0" numCol="1" anchor="ctr">
              <a:noAutofit/>
            </a:bodyPr>
            <a:lstStyle/>
            <a:p>
              <a:pPr/>
            </a:p>
          </p:txBody>
        </p:sp>
        <p:sp>
          <p:nvSpPr>
            <p:cNvPr id="410" name="Google Shape;392;p38"/>
            <p:cNvSpPr/>
            <p:nvPr/>
          </p:nvSpPr>
          <p:spPr>
            <a:xfrm>
              <a:off x="2685972" y="0"/>
              <a:ext cx="1918554" cy="1151133"/>
            </a:xfrm>
            <a:prstGeom prst="roundRect">
              <a:avLst>
                <a:gd name="adj" fmla="val 10000"/>
              </a:avLst>
            </a:prstGeom>
            <a:solidFill>
              <a:srgbClr val="43BCB8"/>
            </a:solidFill>
            <a:ln w="12700" cap="flat">
              <a:solidFill>
                <a:srgbClr val="FFFFFF"/>
              </a:solidFill>
              <a:prstDash val="solid"/>
              <a:miter lim="800000"/>
            </a:ln>
            <a:effectLst/>
          </p:spPr>
          <p:txBody>
            <a:bodyPr wrap="square" lIns="0" tIns="0" rIns="0" bIns="0" numCol="1" anchor="ctr">
              <a:noAutofit/>
            </a:bodyPr>
            <a:lstStyle/>
            <a:p>
              <a:pPr/>
            </a:p>
          </p:txBody>
        </p:sp>
        <p:sp>
          <p:nvSpPr>
            <p:cNvPr id="411" name="Google Shape;393;p38"/>
            <p:cNvSpPr txBox="1"/>
            <p:nvPr/>
          </p:nvSpPr>
          <p:spPr>
            <a:xfrm>
              <a:off x="2719687" y="193940"/>
              <a:ext cx="1851124" cy="7632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9998" tIns="79998" rIns="79998" bIns="79998" numCol="1" anchor="ctr">
              <a:spAutoFit/>
            </a:bodyPr>
            <a:lstStyle>
              <a:lvl1pPr algn="ctr">
                <a:lnSpc>
                  <a:spcPct val="90000"/>
                </a:lnSpc>
                <a:defRPr sz="2100">
                  <a:solidFill>
                    <a:srgbClr val="FFFFFF"/>
                  </a:solidFill>
                  <a:latin typeface="Malgun Gothic"/>
                  <a:ea typeface="Malgun Gothic"/>
                  <a:cs typeface="Malgun Gothic"/>
                  <a:sym typeface="Malgun Gothic"/>
                </a:defRPr>
              </a:lvl1pPr>
            </a:lstStyle>
            <a:p>
              <a:pPr/>
              <a:r>
                <a:t>Preprocessing Dataset</a:t>
              </a:r>
            </a:p>
          </p:txBody>
        </p:sp>
        <p:sp>
          <p:nvSpPr>
            <p:cNvPr id="412" name="Google Shape;394;p38"/>
            <p:cNvSpPr/>
            <p:nvPr/>
          </p:nvSpPr>
          <p:spPr>
            <a:xfrm>
              <a:off x="4796380" y="337665"/>
              <a:ext cx="406735" cy="475804"/>
            </a:xfrm>
            <a:prstGeom prst="rightArrow">
              <a:avLst>
                <a:gd name="adj1" fmla="val 60000"/>
                <a:gd name="adj2" fmla="val 50000"/>
              </a:avLst>
            </a:prstGeom>
            <a:solidFill>
              <a:srgbClr val="44B78C"/>
            </a:solidFill>
            <a:ln w="12700" cap="flat">
              <a:noFill/>
              <a:miter lim="400000"/>
            </a:ln>
            <a:effectLst/>
          </p:spPr>
          <p:txBody>
            <a:bodyPr wrap="square" lIns="0" tIns="0" rIns="0" bIns="0" numCol="1" anchor="ctr">
              <a:noAutofit/>
            </a:bodyPr>
            <a:lstStyle/>
            <a:p>
              <a:pPr/>
            </a:p>
          </p:txBody>
        </p:sp>
        <p:sp>
          <p:nvSpPr>
            <p:cNvPr id="413" name="Google Shape;396;p38"/>
            <p:cNvSpPr/>
            <p:nvPr/>
          </p:nvSpPr>
          <p:spPr>
            <a:xfrm>
              <a:off x="5371945" y="0"/>
              <a:ext cx="1918554" cy="1151133"/>
            </a:xfrm>
            <a:prstGeom prst="roundRect">
              <a:avLst>
                <a:gd name="adj" fmla="val 10000"/>
              </a:avLst>
            </a:prstGeom>
            <a:solidFill>
              <a:srgbClr val="45B363"/>
            </a:solidFill>
            <a:ln w="12700" cap="flat">
              <a:solidFill>
                <a:srgbClr val="FFFFFF"/>
              </a:solidFill>
              <a:prstDash val="solid"/>
              <a:miter lim="800000"/>
            </a:ln>
            <a:effectLst/>
          </p:spPr>
          <p:txBody>
            <a:bodyPr wrap="square" lIns="0" tIns="0" rIns="0" bIns="0" numCol="1" anchor="ctr">
              <a:noAutofit/>
            </a:bodyPr>
            <a:lstStyle/>
            <a:p>
              <a:pPr/>
            </a:p>
          </p:txBody>
        </p:sp>
        <p:sp>
          <p:nvSpPr>
            <p:cNvPr id="414" name="Google Shape;397;p38"/>
            <p:cNvSpPr txBox="1"/>
            <p:nvPr/>
          </p:nvSpPr>
          <p:spPr>
            <a:xfrm>
              <a:off x="5405660" y="193940"/>
              <a:ext cx="1851124" cy="7632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9998" tIns="79998" rIns="79998" bIns="79998" numCol="1" anchor="ctr">
              <a:spAutoFit/>
            </a:bodyPr>
            <a:lstStyle>
              <a:lvl1pPr algn="ctr">
                <a:lnSpc>
                  <a:spcPct val="90000"/>
                </a:lnSpc>
                <a:defRPr sz="2100">
                  <a:solidFill>
                    <a:srgbClr val="FFFFFF"/>
                  </a:solidFill>
                  <a:latin typeface="Malgun Gothic"/>
                  <a:ea typeface="Malgun Gothic"/>
                  <a:cs typeface="Malgun Gothic"/>
                  <a:sym typeface="Malgun Gothic"/>
                </a:defRPr>
              </a:lvl1pPr>
            </a:lstStyle>
            <a:p>
              <a:pPr/>
              <a:r>
                <a:t>Training Model</a:t>
              </a:r>
            </a:p>
          </p:txBody>
        </p:sp>
        <p:sp>
          <p:nvSpPr>
            <p:cNvPr id="415" name="Google Shape;398;p38"/>
            <p:cNvSpPr/>
            <p:nvPr/>
          </p:nvSpPr>
          <p:spPr>
            <a:xfrm>
              <a:off x="7482352" y="337665"/>
              <a:ext cx="406735" cy="475804"/>
            </a:xfrm>
            <a:prstGeom prst="rightArrow">
              <a:avLst>
                <a:gd name="adj1" fmla="val 60000"/>
                <a:gd name="adj2" fmla="val 50000"/>
              </a:avLst>
            </a:prstGeom>
            <a:solidFill>
              <a:srgbClr val="6FAA47"/>
            </a:solidFill>
            <a:ln w="12700" cap="flat">
              <a:noFill/>
              <a:miter lim="400000"/>
            </a:ln>
            <a:effectLst/>
          </p:spPr>
          <p:txBody>
            <a:bodyPr wrap="square" lIns="0" tIns="0" rIns="0" bIns="0" numCol="1" anchor="ctr">
              <a:noAutofit/>
            </a:bodyPr>
            <a:lstStyle/>
            <a:p>
              <a:pPr/>
            </a:p>
          </p:txBody>
        </p:sp>
        <p:sp>
          <p:nvSpPr>
            <p:cNvPr id="416" name="Google Shape;400;p38"/>
            <p:cNvSpPr/>
            <p:nvPr/>
          </p:nvSpPr>
          <p:spPr>
            <a:xfrm>
              <a:off x="8057919" y="0"/>
              <a:ext cx="1918554" cy="1151133"/>
            </a:xfrm>
            <a:prstGeom prst="roundRect">
              <a:avLst>
                <a:gd name="adj" fmla="val 10000"/>
              </a:avLst>
            </a:prstGeom>
            <a:solidFill>
              <a:srgbClr val="6FAA47"/>
            </a:solidFill>
            <a:ln w="12700" cap="flat">
              <a:solidFill>
                <a:srgbClr val="FFFFFF"/>
              </a:solidFill>
              <a:prstDash val="solid"/>
              <a:miter lim="800000"/>
            </a:ln>
            <a:effectLst/>
          </p:spPr>
          <p:txBody>
            <a:bodyPr wrap="square" lIns="0" tIns="0" rIns="0" bIns="0" numCol="1" anchor="ctr">
              <a:noAutofit/>
            </a:bodyPr>
            <a:lstStyle/>
            <a:p>
              <a:pPr/>
            </a:p>
          </p:txBody>
        </p:sp>
        <p:sp>
          <p:nvSpPr>
            <p:cNvPr id="417" name="Google Shape;401;p38"/>
            <p:cNvSpPr txBox="1"/>
            <p:nvPr/>
          </p:nvSpPr>
          <p:spPr>
            <a:xfrm>
              <a:off x="8091634" y="336815"/>
              <a:ext cx="1851124" cy="47749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9998" tIns="79998" rIns="79998" bIns="79998" numCol="1" anchor="ctr">
              <a:spAutoFit/>
            </a:bodyPr>
            <a:lstStyle>
              <a:lvl1pPr algn="ctr">
                <a:lnSpc>
                  <a:spcPct val="90000"/>
                </a:lnSpc>
                <a:defRPr sz="2100">
                  <a:solidFill>
                    <a:srgbClr val="FFFFFF"/>
                  </a:solidFill>
                  <a:latin typeface="Malgun Gothic"/>
                  <a:ea typeface="Malgun Gothic"/>
                  <a:cs typeface="Malgun Gothic"/>
                  <a:sym typeface="Malgun Gothic"/>
                </a:defRPr>
              </a:lvl1pPr>
            </a:lstStyle>
            <a:p>
              <a:pPr/>
              <a:r>
                <a:t>Evaluation</a:t>
              </a:r>
            </a:p>
          </p:txBody>
        </p:sp>
      </p:grpSp>
    </p:spTree>
  </p:cSld>
  <p:clrMapOvr>
    <a:masterClrMapping/>
  </p:clrMapOvr>
  <p:transition xmlns:p14="http://schemas.microsoft.com/office/powerpoint/2010/main" spd="med" advClick="1"/>
</p:sld>
</file>

<file path=ppt/slides/slide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2" name="Google Shape;407;p39"/>
          <p:cNvSpPr/>
          <p:nvPr/>
        </p:nvSpPr>
        <p:spPr>
          <a:xfrm>
            <a:off x="3252246" y="4229870"/>
            <a:ext cx="5687005" cy="1699592"/>
          </a:xfrm>
          <a:prstGeom prst="roundRect">
            <a:avLst>
              <a:gd name="adj" fmla="val 16667"/>
            </a:avLst>
          </a:prstGeom>
          <a:solidFill>
            <a:srgbClr val="FFFFFF"/>
          </a:solidFill>
          <a:ln w="12700">
            <a:solidFill>
              <a:schemeClr val="accent6"/>
            </a:solidFill>
            <a:miter/>
          </a:ln>
        </p:spPr>
        <p:txBody>
          <a:bodyPr lIns="0" tIns="0" rIns="0" bIns="0" anchor="ctr"/>
          <a:lstStyle/>
          <a:p>
            <a:pPr algn="ctr">
              <a:defRPr sz="1800">
                <a:latin typeface="Malgun Gothic"/>
                <a:ea typeface="Malgun Gothic"/>
                <a:cs typeface="Malgun Gothic"/>
                <a:sym typeface="Malgun Gothic"/>
              </a:defRPr>
            </a:pPr>
          </a:p>
        </p:txBody>
      </p:sp>
      <p:sp>
        <p:nvSpPr>
          <p:cNvPr id="423" name="Google Shape;408;p39"/>
          <p:cNvSpPr txBox="1"/>
          <p:nvPr>
            <p:ph type="title"/>
          </p:nvPr>
        </p:nvSpPr>
        <p:spPr>
          <a:prstGeom prst="rect">
            <a:avLst/>
          </a:prstGeom>
        </p:spPr>
        <p:txBody>
          <a:bodyPr/>
          <a:lstStyle/>
          <a:p>
            <a:pPr/>
            <a:r>
              <a:t>4 Elements of Machine Translation</a:t>
            </a:r>
          </a:p>
        </p:txBody>
      </p:sp>
      <p:grpSp>
        <p:nvGrpSpPr>
          <p:cNvPr id="440" name="Google Shape;409;p39"/>
          <p:cNvGrpSpPr/>
          <p:nvPr/>
        </p:nvGrpSpPr>
        <p:grpSpPr>
          <a:xfrm>
            <a:off x="842108" y="1528599"/>
            <a:ext cx="10391959" cy="1745283"/>
            <a:chOff x="-1" y="0"/>
            <a:chExt cx="10391957" cy="1745282"/>
          </a:xfrm>
        </p:grpSpPr>
        <p:sp>
          <p:nvSpPr>
            <p:cNvPr id="424" name="Google Shape;410;p39"/>
            <p:cNvSpPr/>
            <p:nvPr/>
          </p:nvSpPr>
          <p:spPr>
            <a:xfrm>
              <a:off x="-2" y="0"/>
              <a:ext cx="2351123" cy="691201"/>
            </a:xfrm>
            <a:prstGeom prst="rect">
              <a:avLst/>
            </a:prstGeom>
            <a:solidFill>
              <a:schemeClr val="accent4"/>
            </a:solidFill>
            <a:ln w="12700" cap="flat">
              <a:solidFill>
                <a:schemeClr val="accent4"/>
              </a:solidFill>
              <a:prstDash val="solid"/>
              <a:miter lim="800000"/>
            </a:ln>
            <a:effectLst/>
          </p:spPr>
          <p:txBody>
            <a:bodyPr wrap="square" lIns="0" tIns="0" rIns="0" bIns="0" numCol="1" anchor="ctr">
              <a:noAutofit/>
            </a:bodyPr>
            <a:lstStyle/>
            <a:p>
              <a:pPr/>
            </a:p>
          </p:txBody>
        </p:sp>
        <p:sp>
          <p:nvSpPr>
            <p:cNvPr id="425" name="Google Shape;411;p39"/>
            <p:cNvSpPr txBox="1"/>
            <p:nvPr/>
          </p:nvSpPr>
          <p:spPr>
            <a:xfrm>
              <a:off x="42673" y="180775"/>
              <a:ext cx="2265773" cy="3296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6873" tIns="56873" rIns="56873" bIns="56873" numCol="1" anchor="ctr">
              <a:spAutoFit/>
            </a:bodyPr>
            <a:lstStyle>
              <a:lvl1pPr algn="ctr">
                <a:lnSpc>
                  <a:spcPct val="90000"/>
                </a:lnSpc>
                <a:defRPr>
                  <a:solidFill>
                    <a:srgbClr val="FFFFFF"/>
                  </a:solidFill>
                  <a:latin typeface="Malgun Gothic"/>
                  <a:ea typeface="Malgun Gothic"/>
                  <a:cs typeface="Malgun Gothic"/>
                  <a:sym typeface="Malgun Gothic"/>
                </a:defRPr>
              </a:lvl1pPr>
            </a:lstStyle>
            <a:p>
              <a:pPr/>
              <a:r>
                <a:t>Tokenization</a:t>
              </a:r>
            </a:p>
          </p:txBody>
        </p:sp>
        <p:sp>
          <p:nvSpPr>
            <p:cNvPr id="426" name="Google Shape;412;p39"/>
            <p:cNvSpPr/>
            <p:nvPr/>
          </p:nvSpPr>
          <p:spPr>
            <a:xfrm>
              <a:off x="-2" y="691200"/>
              <a:ext cx="2351123" cy="1054083"/>
            </a:xfrm>
            <a:prstGeom prst="rect">
              <a:avLst/>
            </a:prstGeom>
            <a:solidFill>
              <a:srgbClr val="FFE8CA">
                <a:alpha val="89803"/>
              </a:srgbClr>
            </a:solidFill>
            <a:ln w="12700" cap="flat">
              <a:solidFill>
                <a:srgbClr val="FFE8CA">
                  <a:alpha val="89803"/>
                </a:srgbClr>
              </a:solidFill>
              <a:prstDash val="solid"/>
              <a:miter lim="800000"/>
            </a:ln>
            <a:effectLst/>
          </p:spPr>
          <p:txBody>
            <a:bodyPr wrap="square" lIns="0" tIns="0" rIns="0" bIns="0" numCol="1" anchor="ctr">
              <a:noAutofit/>
            </a:bodyPr>
            <a:lstStyle/>
            <a:p>
              <a:pPr/>
            </a:p>
          </p:txBody>
        </p:sp>
        <p:sp>
          <p:nvSpPr>
            <p:cNvPr id="427" name="Google Shape;413;p39"/>
            <p:cNvSpPr txBox="1"/>
            <p:nvPr/>
          </p:nvSpPr>
          <p:spPr>
            <a:xfrm>
              <a:off x="-2" y="691200"/>
              <a:ext cx="2331548" cy="44368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8649" tIns="58649" rIns="58649" bIns="58649" numCol="1" anchor="t">
              <a:spAutoFit/>
            </a:bodyPr>
            <a:lstStyle/>
            <a:p>
              <a:pPr lvl="1" marL="57150" indent="-69850">
                <a:lnSpc>
                  <a:spcPct val="90000"/>
                </a:lnSpc>
                <a:buClr>
                  <a:srgbClr val="000000"/>
                </a:buClr>
                <a:buSzPts val="1100"/>
                <a:buFont typeface="Helvetica"/>
                <a:buChar char="•"/>
                <a:defRPr sz="1100">
                  <a:latin typeface="Malgun Gothic"/>
                  <a:ea typeface="Malgun Gothic"/>
                  <a:cs typeface="Malgun Gothic"/>
                  <a:sym typeface="Malgun Gothic"/>
                </a:defRPr>
              </a:pPr>
              <a:r>
                <a:t>Tokenize input</a:t>
              </a:r>
            </a:p>
            <a:p>
              <a:pPr lvl="2" marL="114300" indent="-69850">
                <a:lnSpc>
                  <a:spcPct val="90000"/>
                </a:lnSpc>
                <a:spcBef>
                  <a:spcPts val="100"/>
                </a:spcBef>
                <a:buClr>
                  <a:srgbClr val="000000"/>
                </a:buClr>
                <a:buSzPts val="1100"/>
                <a:buFont typeface="Helvetica"/>
                <a:buChar char="•"/>
                <a:defRPr sz="1100">
                  <a:latin typeface="Malgun Gothic"/>
                  <a:ea typeface="Malgun Gothic"/>
                  <a:cs typeface="Malgun Gothic"/>
                  <a:sym typeface="Malgun Gothic"/>
                </a:defRPr>
              </a:pPr>
              <a:r>
                <a:t>BPE (Byte Pair Encoding)</a:t>
              </a:r>
            </a:p>
          </p:txBody>
        </p:sp>
        <p:sp>
          <p:nvSpPr>
            <p:cNvPr id="428" name="Google Shape;414;p39"/>
            <p:cNvSpPr/>
            <p:nvPr/>
          </p:nvSpPr>
          <p:spPr>
            <a:xfrm>
              <a:off x="2680276" y="0"/>
              <a:ext cx="2351123" cy="691201"/>
            </a:xfrm>
            <a:prstGeom prst="rect">
              <a:avLst/>
            </a:prstGeom>
            <a:solidFill>
              <a:srgbClr val="51EB15"/>
            </a:solidFill>
            <a:ln w="12700" cap="flat">
              <a:solidFill>
                <a:srgbClr val="51EB15"/>
              </a:solidFill>
              <a:prstDash val="solid"/>
              <a:miter lim="800000"/>
            </a:ln>
            <a:effectLst/>
          </p:spPr>
          <p:txBody>
            <a:bodyPr wrap="square" lIns="0" tIns="0" rIns="0" bIns="0" numCol="1" anchor="ctr">
              <a:noAutofit/>
            </a:bodyPr>
            <a:lstStyle/>
            <a:p>
              <a:pPr/>
            </a:p>
          </p:txBody>
        </p:sp>
        <p:sp>
          <p:nvSpPr>
            <p:cNvPr id="429" name="Google Shape;415;p39"/>
            <p:cNvSpPr txBox="1"/>
            <p:nvPr/>
          </p:nvSpPr>
          <p:spPr>
            <a:xfrm>
              <a:off x="2722951" y="180775"/>
              <a:ext cx="2265773" cy="3296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6873" tIns="56873" rIns="56873" bIns="56873" numCol="1" anchor="ctr">
              <a:spAutoFit/>
            </a:bodyPr>
            <a:lstStyle>
              <a:lvl1pPr algn="ctr">
                <a:lnSpc>
                  <a:spcPct val="90000"/>
                </a:lnSpc>
                <a:defRPr>
                  <a:solidFill>
                    <a:srgbClr val="FFFFFF"/>
                  </a:solidFill>
                  <a:latin typeface="Malgun Gothic"/>
                  <a:ea typeface="Malgun Gothic"/>
                  <a:cs typeface="Malgun Gothic"/>
                  <a:sym typeface="Malgun Gothic"/>
                </a:defRPr>
              </a:lvl1pPr>
            </a:lstStyle>
            <a:p>
              <a:pPr/>
              <a:r>
                <a:t>Model Training</a:t>
              </a:r>
            </a:p>
          </p:txBody>
        </p:sp>
        <p:sp>
          <p:nvSpPr>
            <p:cNvPr id="430" name="Google Shape;416;p39"/>
            <p:cNvSpPr/>
            <p:nvPr/>
          </p:nvSpPr>
          <p:spPr>
            <a:xfrm>
              <a:off x="2680276" y="691200"/>
              <a:ext cx="2351123" cy="1054083"/>
            </a:xfrm>
            <a:prstGeom prst="rect">
              <a:avLst/>
            </a:prstGeom>
            <a:solidFill>
              <a:srgbClr val="DAF8C9">
                <a:alpha val="89803"/>
              </a:srgbClr>
            </a:solidFill>
            <a:ln w="12700" cap="flat">
              <a:solidFill>
                <a:srgbClr val="DAF8C9">
                  <a:alpha val="89803"/>
                </a:srgbClr>
              </a:solidFill>
              <a:prstDash val="solid"/>
              <a:miter lim="800000"/>
            </a:ln>
            <a:effectLst/>
          </p:spPr>
          <p:txBody>
            <a:bodyPr wrap="square" lIns="0" tIns="0" rIns="0" bIns="0" numCol="1" anchor="ctr">
              <a:noAutofit/>
            </a:bodyPr>
            <a:lstStyle/>
            <a:p>
              <a:pPr/>
            </a:p>
          </p:txBody>
        </p:sp>
        <p:sp>
          <p:nvSpPr>
            <p:cNvPr id="431" name="Google Shape;417;p39"/>
            <p:cNvSpPr txBox="1"/>
            <p:nvPr/>
          </p:nvSpPr>
          <p:spPr>
            <a:xfrm>
              <a:off x="2680276" y="691200"/>
              <a:ext cx="2331548" cy="43098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8649" tIns="58649" rIns="58649" bIns="58649" numCol="1" anchor="t">
              <a:spAutoFit/>
            </a:bodyPr>
            <a:lstStyle/>
            <a:p>
              <a:pPr lvl="1" marL="57150" indent="-69850">
                <a:lnSpc>
                  <a:spcPct val="90000"/>
                </a:lnSpc>
                <a:buClr>
                  <a:srgbClr val="000000"/>
                </a:buClr>
                <a:buSzPts val="1100"/>
                <a:buFont typeface="Helvetica"/>
                <a:buChar char="•"/>
                <a:defRPr sz="1100">
                  <a:latin typeface="Malgun Gothic"/>
                  <a:ea typeface="Malgun Gothic"/>
                  <a:cs typeface="Malgun Gothic"/>
                  <a:sym typeface="Malgun Gothic"/>
                </a:defRPr>
              </a:pPr>
              <a:r>
                <a:t>Model Learning Speed and</a:t>
              </a:r>
              <a:br/>
              <a:r>
                <a:t>Improve training quality</a:t>
              </a:r>
            </a:p>
          </p:txBody>
        </p:sp>
        <p:sp>
          <p:nvSpPr>
            <p:cNvPr id="432" name="Google Shape;418;p39"/>
            <p:cNvSpPr/>
            <p:nvPr/>
          </p:nvSpPr>
          <p:spPr>
            <a:xfrm>
              <a:off x="5360554" y="0"/>
              <a:ext cx="2351123" cy="691201"/>
            </a:xfrm>
            <a:prstGeom prst="rect">
              <a:avLst/>
            </a:prstGeom>
            <a:solidFill>
              <a:srgbClr val="2CD79F"/>
            </a:solidFill>
            <a:ln w="12700" cap="flat">
              <a:solidFill>
                <a:srgbClr val="2CD79F"/>
              </a:solidFill>
              <a:prstDash val="solid"/>
              <a:miter lim="800000"/>
            </a:ln>
            <a:effectLst/>
          </p:spPr>
          <p:txBody>
            <a:bodyPr wrap="square" lIns="0" tIns="0" rIns="0" bIns="0" numCol="1" anchor="ctr">
              <a:noAutofit/>
            </a:bodyPr>
            <a:lstStyle/>
            <a:p>
              <a:pPr/>
            </a:p>
          </p:txBody>
        </p:sp>
        <p:sp>
          <p:nvSpPr>
            <p:cNvPr id="433" name="Google Shape;419;p39"/>
            <p:cNvSpPr txBox="1"/>
            <p:nvPr/>
          </p:nvSpPr>
          <p:spPr>
            <a:xfrm>
              <a:off x="5403230" y="83620"/>
              <a:ext cx="2265773" cy="52395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6873" tIns="56873" rIns="56873" bIns="56873" numCol="1" anchor="ctr">
              <a:spAutoFit/>
            </a:bodyPr>
            <a:lstStyle/>
            <a:p>
              <a:pPr algn="ctr">
                <a:lnSpc>
                  <a:spcPct val="90000"/>
                </a:lnSpc>
                <a:defRPr>
                  <a:solidFill>
                    <a:srgbClr val="FFFFFF"/>
                  </a:solidFill>
                  <a:latin typeface="Malgun Gothic"/>
                  <a:ea typeface="Malgun Gothic"/>
                  <a:cs typeface="Malgun Gothic"/>
                  <a:sym typeface="Malgun Gothic"/>
                </a:defRPr>
              </a:pPr>
              <a:r>
                <a:t>Inference Speed</a:t>
              </a:r>
              <a:br/>
              <a:r>
                <a:t>Optimization</a:t>
              </a:r>
            </a:p>
          </p:txBody>
        </p:sp>
        <p:sp>
          <p:nvSpPr>
            <p:cNvPr id="434" name="Google Shape;420;p39"/>
            <p:cNvSpPr/>
            <p:nvPr/>
          </p:nvSpPr>
          <p:spPr>
            <a:xfrm>
              <a:off x="5360554" y="691200"/>
              <a:ext cx="2351123" cy="1054083"/>
            </a:xfrm>
            <a:prstGeom prst="rect">
              <a:avLst/>
            </a:prstGeom>
            <a:solidFill>
              <a:srgbClr val="CAF1E5">
                <a:alpha val="89803"/>
              </a:srgbClr>
            </a:solidFill>
            <a:ln w="12700" cap="flat">
              <a:solidFill>
                <a:srgbClr val="CAF1E5">
                  <a:alpha val="89803"/>
                </a:srgbClr>
              </a:solidFill>
              <a:prstDash val="solid"/>
              <a:miter lim="800000"/>
            </a:ln>
            <a:effectLst/>
          </p:spPr>
          <p:txBody>
            <a:bodyPr wrap="square" lIns="0" tIns="0" rIns="0" bIns="0" numCol="1" anchor="ctr">
              <a:noAutofit/>
            </a:bodyPr>
            <a:lstStyle/>
            <a:p>
              <a:pPr/>
            </a:p>
          </p:txBody>
        </p:sp>
        <p:sp>
          <p:nvSpPr>
            <p:cNvPr id="435" name="Google Shape;421;p39"/>
            <p:cNvSpPr txBox="1"/>
            <p:nvPr/>
          </p:nvSpPr>
          <p:spPr>
            <a:xfrm>
              <a:off x="5360554" y="691200"/>
              <a:ext cx="2331548" cy="44368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8649" tIns="58649" rIns="58649" bIns="58649" numCol="1" anchor="t">
              <a:spAutoFit/>
            </a:bodyPr>
            <a:lstStyle/>
            <a:p>
              <a:pPr lvl="1" marL="57150" indent="-69850">
                <a:lnSpc>
                  <a:spcPct val="90000"/>
                </a:lnSpc>
                <a:buClr>
                  <a:srgbClr val="000000"/>
                </a:buClr>
                <a:buSzPts val="1100"/>
                <a:buFont typeface="Helvetica"/>
                <a:buChar char="•"/>
                <a:defRPr sz="1100">
                  <a:latin typeface="Malgun Gothic"/>
                  <a:ea typeface="Malgun Gothic"/>
                  <a:cs typeface="Malgun Gothic"/>
                  <a:sym typeface="Malgun Gothic"/>
                </a:defRPr>
              </a:pPr>
              <a:r>
                <a:t>Speed up translation</a:t>
              </a:r>
            </a:p>
            <a:p>
              <a:pPr lvl="1" marL="57150" indent="-69850">
                <a:lnSpc>
                  <a:spcPct val="90000"/>
                </a:lnSpc>
                <a:spcBef>
                  <a:spcPts val="100"/>
                </a:spcBef>
                <a:buClr>
                  <a:srgbClr val="000000"/>
                </a:buClr>
                <a:buSzPts val="1100"/>
                <a:buFont typeface="Helvetica"/>
                <a:buChar char="•"/>
                <a:defRPr sz="1100">
                  <a:latin typeface="Malgun Gothic"/>
                  <a:ea typeface="Malgun Gothic"/>
                  <a:cs typeface="Malgun Gothic"/>
                  <a:sym typeface="Malgun Gothic"/>
                </a:defRPr>
              </a:pPr>
              <a:r>
                <a:t>Model Lightweight</a:t>
              </a:r>
            </a:p>
          </p:txBody>
        </p:sp>
        <p:sp>
          <p:nvSpPr>
            <p:cNvPr id="436" name="Google Shape;422;p39"/>
            <p:cNvSpPr/>
            <p:nvPr/>
          </p:nvSpPr>
          <p:spPr>
            <a:xfrm>
              <a:off x="8040833" y="0"/>
              <a:ext cx="2351123" cy="691201"/>
            </a:xfrm>
            <a:prstGeom prst="rect">
              <a:avLst/>
            </a:prstGeom>
            <a:solidFill>
              <a:srgbClr val="4371C3"/>
            </a:solidFill>
            <a:ln w="12700" cap="flat">
              <a:solidFill>
                <a:srgbClr val="4371C3"/>
              </a:solidFill>
              <a:prstDash val="solid"/>
              <a:miter lim="800000"/>
            </a:ln>
            <a:effectLst/>
          </p:spPr>
          <p:txBody>
            <a:bodyPr wrap="square" lIns="0" tIns="0" rIns="0" bIns="0" numCol="1" anchor="ctr">
              <a:noAutofit/>
            </a:bodyPr>
            <a:lstStyle/>
            <a:p>
              <a:pPr/>
            </a:p>
          </p:txBody>
        </p:sp>
        <p:sp>
          <p:nvSpPr>
            <p:cNvPr id="437" name="Google Shape;423;p39"/>
            <p:cNvSpPr txBox="1"/>
            <p:nvPr/>
          </p:nvSpPr>
          <p:spPr>
            <a:xfrm>
              <a:off x="8083508" y="83620"/>
              <a:ext cx="2265772" cy="52395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6873" tIns="56873" rIns="56873" bIns="56873" numCol="1" anchor="ctr">
              <a:spAutoFit/>
            </a:bodyPr>
            <a:lstStyle/>
            <a:p>
              <a:pPr algn="ctr">
                <a:lnSpc>
                  <a:spcPct val="90000"/>
                </a:lnSpc>
                <a:defRPr>
                  <a:solidFill>
                    <a:srgbClr val="FFFFFF"/>
                  </a:solidFill>
                  <a:latin typeface="Malgun Gothic"/>
                  <a:ea typeface="Malgun Gothic"/>
                  <a:cs typeface="Malgun Gothic"/>
                  <a:sym typeface="Malgun Gothic"/>
                </a:defRPr>
              </a:pPr>
              <a:r>
                <a:t>Performance</a:t>
              </a:r>
              <a:br/>
              <a:r>
                <a:t>Optimization</a:t>
              </a:r>
            </a:p>
          </p:txBody>
        </p:sp>
        <p:sp>
          <p:nvSpPr>
            <p:cNvPr id="438" name="Google Shape;424;p39"/>
            <p:cNvSpPr/>
            <p:nvPr/>
          </p:nvSpPr>
          <p:spPr>
            <a:xfrm>
              <a:off x="8040833" y="691200"/>
              <a:ext cx="2351123" cy="1054083"/>
            </a:xfrm>
            <a:prstGeom prst="rect">
              <a:avLst/>
            </a:prstGeom>
            <a:solidFill>
              <a:srgbClr val="CDD3E8">
                <a:alpha val="89803"/>
              </a:srgbClr>
            </a:solidFill>
            <a:ln w="12700" cap="flat">
              <a:solidFill>
                <a:srgbClr val="CDD3E8">
                  <a:alpha val="89803"/>
                </a:srgbClr>
              </a:solidFill>
              <a:prstDash val="solid"/>
              <a:miter lim="800000"/>
            </a:ln>
            <a:effectLst/>
          </p:spPr>
          <p:txBody>
            <a:bodyPr wrap="square" lIns="0" tIns="0" rIns="0" bIns="0" numCol="1" anchor="ctr">
              <a:noAutofit/>
            </a:bodyPr>
            <a:lstStyle/>
            <a:p>
              <a:pPr/>
            </a:p>
          </p:txBody>
        </p:sp>
        <p:sp>
          <p:nvSpPr>
            <p:cNvPr id="439" name="Google Shape;425;p39"/>
            <p:cNvSpPr txBox="1"/>
            <p:nvPr/>
          </p:nvSpPr>
          <p:spPr>
            <a:xfrm>
              <a:off x="8040833" y="691200"/>
              <a:ext cx="2331548" cy="60497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8649" tIns="58649" rIns="58649" bIns="58649" numCol="1" anchor="t">
              <a:spAutoFit/>
            </a:bodyPr>
            <a:lstStyle/>
            <a:p>
              <a:pPr lvl="1" marL="57150" indent="-69850">
                <a:lnSpc>
                  <a:spcPct val="90000"/>
                </a:lnSpc>
                <a:buClr>
                  <a:srgbClr val="000000"/>
                </a:buClr>
                <a:buSzPts val="1100"/>
                <a:buFont typeface="Helvetica"/>
                <a:buChar char="•"/>
                <a:defRPr sz="1100">
                  <a:latin typeface="Malgun Gothic"/>
                  <a:ea typeface="Malgun Gothic"/>
                  <a:cs typeface="Malgun Gothic"/>
                  <a:sym typeface="Malgun Gothic"/>
                </a:defRPr>
              </a:pPr>
              <a:r>
                <a:t>Translation Quality Estimation</a:t>
              </a:r>
            </a:p>
            <a:p>
              <a:pPr lvl="2" marL="114300" indent="-69850">
                <a:lnSpc>
                  <a:spcPct val="90000"/>
                </a:lnSpc>
                <a:spcBef>
                  <a:spcPts val="100"/>
                </a:spcBef>
                <a:buClr>
                  <a:srgbClr val="000000"/>
                </a:buClr>
                <a:buSzPts val="1100"/>
                <a:buFont typeface="Helvetica"/>
                <a:buChar char="•"/>
                <a:defRPr sz="1100">
                  <a:latin typeface="Malgun Gothic"/>
                  <a:ea typeface="Malgun Gothic"/>
                  <a:cs typeface="Malgun Gothic"/>
                  <a:sym typeface="Malgun Gothic"/>
                </a:defRPr>
              </a:pPr>
              <a:r>
                <a:t>BLEU</a:t>
              </a:r>
            </a:p>
            <a:p>
              <a:pPr lvl="2" marL="114300" indent="-69850">
                <a:lnSpc>
                  <a:spcPct val="90000"/>
                </a:lnSpc>
                <a:spcBef>
                  <a:spcPts val="100"/>
                </a:spcBef>
                <a:buClr>
                  <a:srgbClr val="000000"/>
                </a:buClr>
                <a:buSzPts val="1100"/>
                <a:buFont typeface="Helvetica"/>
                <a:buChar char="•"/>
                <a:defRPr sz="1100">
                  <a:latin typeface="Malgun Gothic"/>
                  <a:ea typeface="Malgun Gothic"/>
                  <a:cs typeface="Malgun Gothic"/>
                  <a:sym typeface="Malgun Gothic"/>
                </a:defRPr>
              </a:pPr>
              <a:r>
                <a:t>Human Evaluation...</a:t>
              </a:r>
            </a:p>
          </p:txBody>
        </p:sp>
      </p:grpSp>
      <p:sp>
        <p:nvSpPr>
          <p:cNvPr id="441" name="Google Shape;426;p39"/>
          <p:cNvSpPr txBox="1"/>
          <p:nvPr/>
        </p:nvSpPr>
        <p:spPr>
          <a:xfrm>
            <a:off x="9751186" y="6284250"/>
            <a:ext cx="1936992" cy="269199"/>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spAutoFit/>
          </a:bodyPr>
          <a:lstStyle>
            <a:lvl1pPr>
              <a:defRPr sz="1200">
                <a:solidFill>
                  <a:srgbClr val="7F7F7F"/>
                </a:solidFill>
                <a:latin typeface="Malgun Gothic"/>
                <a:ea typeface="Malgun Gothic"/>
                <a:cs typeface="Malgun Gothic"/>
                <a:sym typeface="Malgun Gothic"/>
              </a:defRPr>
            </a:lvl1pPr>
          </a:lstStyle>
          <a:p>
            <a:pPr/>
            <a:r>
              <a:t>K.W.Jung in Naver Papago</a:t>
            </a:r>
          </a:p>
        </p:txBody>
      </p:sp>
      <p:grpSp>
        <p:nvGrpSpPr>
          <p:cNvPr id="447" name="Google Shape;427;p39"/>
          <p:cNvGrpSpPr/>
          <p:nvPr/>
        </p:nvGrpSpPr>
        <p:grpSpPr>
          <a:xfrm>
            <a:off x="3534327" y="4449452"/>
            <a:ext cx="5123343" cy="1245823"/>
            <a:chOff x="0" y="0"/>
            <a:chExt cx="5123342" cy="1245822"/>
          </a:xfrm>
        </p:grpSpPr>
        <p:sp>
          <p:nvSpPr>
            <p:cNvPr id="442" name="Google Shape;428;p39"/>
            <p:cNvSpPr/>
            <p:nvPr/>
          </p:nvSpPr>
          <p:spPr>
            <a:xfrm>
              <a:off x="-1" y="-1"/>
              <a:ext cx="2134728" cy="1245823"/>
            </a:xfrm>
            <a:prstGeom prst="roundRect">
              <a:avLst>
                <a:gd name="adj" fmla="val 10000"/>
              </a:avLst>
            </a:prstGeom>
            <a:solidFill>
              <a:schemeClr val="accent6">
                <a:alpha val="89803"/>
              </a:schemeClr>
            </a:solidFill>
            <a:ln w="19050" cap="flat">
              <a:solidFill>
                <a:srgbClr val="FFFFFF"/>
              </a:solidFill>
              <a:prstDash val="solid"/>
              <a:miter lim="800000"/>
            </a:ln>
            <a:effectLst/>
          </p:spPr>
          <p:txBody>
            <a:bodyPr wrap="square" lIns="0" tIns="0" rIns="0" bIns="0" numCol="1" anchor="ctr">
              <a:noAutofit/>
            </a:bodyPr>
            <a:lstStyle/>
            <a:p>
              <a:pPr/>
            </a:p>
          </p:txBody>
        </p:sp>
        <p:sp>
          <p:nvSpPr>
            <p:cNvPr id="443" name="Google Shape;429;p39"/>
            <p:cNvSpPr txBox="1"/>
            <p:nvPr/>
          </p:nvSpPr>
          <p:spPr>
            <a:xfrm>
              <a:off x="36488" y="394309"/>
              <a:ext cx="2061749" cy="4572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6200" tIns="76200" rIns="76200" bIns="76200" numCol="1" anchor="ctr">
              <a:spAutoFit/>
            </a:bodyPr>
            <a:lstStyle>
              <a:lvl1pPr algn="ctr">
                <a:lnSpc>
                  <a:spcPct val="90000"/>
                </a:lnSpc>
                <a:defRPr sz="2000">
                  <a:solidFill>
                    <a:srgbClr val="FFFFFF"/>
                  </a:solidFill>
                  <a:latin typeface="Malgun Gothic"/>
                  <a:ea typeface="Malgun Gothic"/>
                  <a:cs typeface="Malgun Gothic"/>
                  <a:sym typeface="Malgun Gothic"/>
                </a:defRPr>
              </a:lvl1pPr>
            </a:lstStyle>
            <a:p>
              <a:pPr/>
              <a:r>
                <a:t>Encoders</a:t>
              </a:r>
            </a:p>
          </p:txBody>
        </p:sp>
        <p:sp>
          <p:nvSpPr>
            <p:cNvPr id="444" name="Google Shape;430;p39"/>
            <p:cNvSpPr/>
            <p:nvPr/>
          </p:nvSpPr>
          <p:spPr>
            <a:xfrm>
              <a:off x="2233341" y="437423"/>
              <a:ext cx="682275" cy="370977"/>
            </a:xfrm>
            <a:prstGeom prst="rightArrow">
              <a:avLst>
                <a:gd name="adj1" fmla="val 60000"/>
                <a:gd name="adj2" fmla="val 50000"/>
              </a:avLst>
            </a:prstGeom>
            <a:solidFill>
              <a:srgbClr val="6AA442"/>
            </a:solidFill>
            <a:ln w="12700" cap="flat">
              <a:noFill/>
              <a:miter lim="400000"/>
            </a:ln>
            <a:effectLst/>
          </p:spPr>
          <p:txBody>
            <a:bodyPr wrap="square" lIns="0" tIns="0" rIns="0" bIns="0" numCol="1" anchor="ctr">
              <a:noAutofit/>
            </a:bodyPr>
            <a:lstStyle/>
            <a:p>
              <a:pPr/>
            </a:p>
          </p:txBody>
        </p:sp>
        <p:sp>
          <p:nvSpPr>
            <p:cNvPr id="445" name="Google Shape;432;p39"/>
            <p:cNvSpPr/>
            <p:nvPr/>
          </p:nvSpPr>
          <p:spPr>
            <a:xfrm>
              <a:off x="2988614" y="-1"/>
              <a:ext cx="2134728" cy="1245823"/>
            </a:xfrm>
            <a:prstGeom prst="roundRect">
              <a:avLst>
                <a:gd name="adj" fmla="val 10000"/>
              </a:avLst>
            </a:prstGeom>
            <a:solidFill>
              <a:schemeClr val="accent6">
                <a:alpha val="49803"/>
              </a:schemeClr>
            </a:solidFill>
            <a:ln w="19050" cap="flat">
              <a:solidFill>
                <a:srgbClr val="FFFFFF"/>
              </a:solidFill>
              <a:prstDash val="solid"/>
              <a:miter lim="800000"/>
            </a:ln>
            <a:effectLst/>
          </p:spPr>
          <p:txBody>
            <a:bodyPr wrap="square" lIns="0" tIns="0" rIns="0" bIns="0" numCol="1" anchor="ctr">
              <a:noAutofit/>
            </a:bodyPr>
            <a:lstStyle/>
            <a:p>
              <a:pPr/>
            </a:p>
          </p:txBody>
        </p:sp>
        <p:sp>
          <p:nvSpPr>
            <p:cNvPr id="446" name="Google Shape;433;p39"/>
            <p:cNvSpPr txBox="1"/>
            <p:nvPr/>
          </p:nvSpPr>
          <p:spPr>
            <a:xfrm>
              <a:off x="3025103" y="394309"/>
              <a:ext cx="2061749" cy="4572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6200" tIns="76200" rIns="76200" bIns="76200" numCol="1" anchor="ctr">
              <a:spAutoFit/>
            </a:bodyPr>
            <a:lstStyle>
              <a:lvl1pPr algn="ctr">
                <a:lnSpc>
                  <a:spcPct val="90000"/>
                </a:lnSpc>
                <a:defRPr sz="2000">
                  <a:solidFill>
                    <a:srgbClr val="FFFFFF"/>
                  </a:solidFill>
                  <a:latin typeface="Malgun Gothic"/>
                  <a:ea typeface="Malgun Gothic"/>
                  <a:cs typeface="Malgun Gothic"/>
                  <a:sym typeface="Malgun Gothic"/>
                </a:defRPr>
              </a:lvl1pPr>
            </a:lstStyle>
            <a:p>
              <a:pPr/>
              <a:r>
                <a:t>Decoders</a:t>
              </a:r>
            </a:p>
          </p:txBody>
        </p:sp>
      </p:grpSp>
      <p:sp>
        <p:nvSpPr>
          <p:cNvPr id="448" name="Google Shape;434;p39"/>
          <p:cNvSpPr txBox="1"/>
          <p:nvPr/>
        </p:nvSpPr>
        <p:spPr>
          <a:xfrm>
            <a:off x="423675" y="6022521"/>
            <a:ext cx="2622593" cy="307299"/>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spAutoFit/>
          </a:bodyPr>
          <a:lstStyle>
            <a:lvl1pPr>
              <a:defRPr>
                <a:solidFill>
                  <a:srgbClr val="548135"/>
                </a:solidFill>
                <a:latin typeface="Malgun Gothic"/>
                <a:ea typeface="Malgun Gothic"/>
                <a:cs typeface="Malgun Gothic"/>
                <a:sym typeface="Malgun Gothic"/>
              </a:defRPr>
            </a:lvl1pPr>
          </a:lstStyle>
          <a:p>
            <a:pPr/>
            <a:r>
              <a:t>MinJoo est vraiment un génie.</a:t>
            </a:r>
          </a:p>
        </p:txBody>
      </p:sp>
      <p:sp>
        <p:nvSpPr>
          <p:cNvPr id="449" name="Google Shape;435;p39"/>
          <p:cNvSpPr txBox="1"/>
          <p:nvPr/>
        </p:nvSpPr>
        <p:spPr>
          <a:xfrm>
            <a:off x="3579052" y="6022521"/>
            <a:ext cx="2592766" cy="307299"/>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spAutoFit/>
          </a:bodyPr>
          <a:lstStyle>
            <a:lvl1pPr>
              <a:defRPr>
                <a:solidFill>
                  <a:srgbClr val="548135"/>
                </a:solidFill>
                <a:latin typeface="Malgun Gothic"/>
                <a:ea typeface="Malgun Gothic"/>
                <a:cs typeface="Malgun Gothic"/>
                <a:sym typeface="Malgun Gothic"/>
              </a:defRPr>
            </a:lvl1pPr>
          </a:lstStyle>
          <a:p>
            <a:pPr/>
            <a:r>
              <a:t>MinJoo est vraiment un génie.</a:t>
            </a:r>
          </a:p>
        </p:txBody>
      </p:sp>
      <p:sp>
        <p:nvSpPr>
          <p:cNvPr id="450" name="Google Shape;436;p39"/>
          <p:cNvSpPr txBox="1"/>
          <p:nvPr/>
        </p:nvSpPr>
        <p:spPr>
          <a:xfrm>
            <a:off x="6468016" y="6022521"/>
            <a:ext cx="2523085" cy="307299"/>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spAutoFit/>
          </a:bodyPr>
          <a:lstStyle>
            <a:lvl1pPr>
              <a:defRPr>
                <a:solidFill>
                  <a:srgbClr val="548135"/>
                </a:solidFill>
                <a:latin typeface="Malgun Gothic"/>
                <a:ea typeface="Malgun Gothic"/>
                <a:cs typeface="Malgun Gothic"/>
                <a:sym typeface="Malgun Gothic"/>
              </a:defRPr>
            </a:lvl1pPr>
          </a:lstStyle>
          <a:p>
            <a:pPr/>
            <a:r>
              <a:t>MinJoo is really like a genius</a:t>
            </a:r>
          </a:p>
        </p:txBody>
      </p:sp>
      <p:sp>
        <p:nvSpPr>
          <p:cNvPr id="451" name="Google Shape;437;p39"/>
          <p:cNvSpPr txBox="1"/>
          <p:nvPr/>
        </p:nvSpPr>
        <p:spPr>
          <a:xfrm>
            <a:off x="6468016" y="3768204"/>
            <a:ext cx="2630259" cy="307299"/>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spAutoFit/>
          </a:bodyPr>
          <a:lstStyle/>
          <a:p>
            <a:pPr>
              <a:defRPr>
                <a:solidFill>
                  <a:schemeClr val="accent6"/>
                </a:solidFill>
                <a:latin typeface="Malgun Gothic"/>
                <a:ea typeface="Malgun Gothic"/>
                <a:cs typeface="Malgun Gothic"/>
                <a:sym typeface="Malgun Gothic"/>
              </a:defRPr>
            </a:pPr>
            <a:r>
              <a:t>MinJoo is really like </a:t>
            </a:r>
            <a:r>
              <a:rPr>
                <a:solidFill>
                  <a:srgbClr val="FF0000"/>
                </a:solidFill>
              </a:rPr>
              <a:t>an angel</a:t>
            </a:r>
          </a:p>
        </p:txBody>
      </p:sp>
      <p:sp>
        <p:nvSpPr>
          <p:cNvPr id="452" name="Google Shape;438;p39"/>
          <p:cNvSpPr txBox="1"/>
          <p:nvPr/>
        </p:nvSpPr>
        <p:spPr>
          <a:xfrm>
            <a:off x="5656081" y="6349769"/>
            <a:ext cx="766214" cy="326349"/>
          </a:xfrm>
          <a:prstGeom prst="rect">
            <a:avLst/>
          </a:prstGeom>
          <a:solidFill>
            <a:schemeClr val="accent6"/>
          </a:solidFill>
          <a:ln w="19050">
            <a:solidFill>
              <a:srgbClr val="FFFFFF"/>
            </a:solidFill>
            <a:miter/>
          </a:ln>
          <a:extLst>
            <a:ext uri="{C572A759-6A51-4108-AA02-DFA0A04FC94B}">
              <ma14:wrappingTextBoxFlag xmlns:ma14="http://schemas.microsoft.com/office/mac/drawingml/2011/main" val="1"/>
            </a:ext>
          </a:extLst>
        </p:spPr>
        <p:txBody>
          <a:bodyPr lIns="45699" tIns="45699" rIns="45699" bIns="45699">
            <a:spAutoFit/>
          </a:bodyPr>
          <a:lstStyle>
            <a:lvl1pPr algn="ctr">
              <a:defRPr>
                <a:solidFill>
                  <a:srgbClr val="F2F2F2"/>
                </a:solidFill>
                <a:latin typeface="Malgun Gothic"/>
                <a:ea typeface="Malgun Gothic"/>
                <a:cs typeface="Malgun Gothic"/>
                <a:sym typeface="Malgun Gothic"/>
              </a:defRPr>
            </a:lvl1pPr>
          </a:lstStyle>
          <a:p>
            <a:pPr/>
            <a:r>
              <a:t>INPUT</a:t>
            </a:r>
          </a:p>
        </p:txBody>
      </p:sp>
      <p:sp>
        <p:nvSpPr>
          <p:cNvPr id="453" name="Google Shape;439;p39"/>
          <p:cNvSpPr/>
          <p:nvPr/>
        </p:nvSpPr>
        <p:spPr>
          <a:xfrm>
            <a:off x="2856320" y="6176409"/>
            <a:ext cx="584465" cy="2"/>
          </a:xfrm>
          <a:prstGeom prst="line">
            <a:avLst/>
          </a:prstGeom>
          <a:ln>
            <a:solidFill>
              <a:schemeClr val="accent4"/>
            </a:solidFill>
            <a:miter/>
            <a:tailEnd type="triangle"/>
          </a:ln>
        </p:spPr>
        <p:txBody>
          <a:bodyPr lIns="45718" tIns="45718" rIns="45718" bIns="45718"/>
          <a:lstStyle/>
          <a:p>
            <a:pPr/>
          </a:p>
        </p:txBody>
      </p:sp>
      <p:sp>
        <p:nvSpPr>
          <p:cNvPr id="454" name="Google Shape;440;p39"/>
          <p:cNvSpPr/>
          <p:nvPr/>
        </p:nvSpPr>
        <p:spPr>
          <a:xfrm>
            <a:off x="1913639" y="3451416"/>
            <a:ext cx="1178355" cy="2571105"/>
          </a:xfrm>
          <a:prstGeom prst="line">
            <a:avLst/>
          </a:prstGeom>
          <a:ln>
            <a:solidFill>
              <a:srgbClr val="FFD966"/>
            </a:solidFill>
            <a:miter/>
            <a:tailEnd type="triangle"/>
          </a:ln>
        </p:spPr>
        <p:txBody>
          <a:bodyPr lIns="45718" tIns="45718" rIns="45718" bIns="45718"/>
          <a:lstStyle/>
          <a:p>
            <a:pPr/>
          </a:p>
        </p:txBody>
      </p:sp>
      <p:sp>
        <p:nvSpPr>
          <p:cNvPr id="455" name="Google Shape;441;p39"/>
          <p:cNvSpPr/>
          <p:nvPr/>
        </p:nvSpPr>
        <p:spPr>
          <a:xfrm>
            <a:off x="4420308" y="5695272"/>
            <a:ext cx="348794" cy="32725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10800" y="0"/>
                </a:lnTo>
                <a:lnTo>
                  <a:pt x="21600" y="10800"/>
                </a:lnTo>
                <a:lnTo>
                  <a:pt x="16200" y="10800"/>
                </a:lnTo>
                <a:lnTo>
                  <a:pt x="16200" y="21600"/>
                </a:lnTo>
                <a:lnTo>
                  <a:pt x="5400" y="21600"/>
                </a:lnTo>
                <a:lnTo>
                  <a:pt x="5400" y="10800"/>
                </a:lnTo>
                <a:close/>
              </a:path>
            </a:pathLst>
          </a:custGeom>
          <a:solidFill>
            <a:schemeClr val="accent6"/>
          </a:solidFill>
          <a:ln w="19050">
            <a:solidFill>
              <a:srgbClr val="FFFFFF"/>
            </a:solidFill>
            <a:miter/>
          </a:ln>
        </p:spPr>
        <p:txBody>
          <a:bodyPr lIns="0" tIns="0" rIns="0" bIns="0" anchor="ctr"/>
          <a:lstStyle/>
          <a:p>
            <a:pPr algn="ctr">
              <a:defRPr sz="1800">
                <a:solidFill>
                  <a:srgbClr val="FFFFFF"/>
                </a:solidFill>
                <a:latin typeface="Malgun Gothic"/>
                <a:ea typeface="Malgun Gothic"/>
                <a:cs typeface="Malgun Gothic"/>
                <a:sym typeface="Malgun Gothic"/>
              </a:defRPr>
            </a:pPr>
          </a:p>
        </p:txBody>
      </p:sp>
      <p:sp>
        <p:nvSpPr>
          <p:cNvPr id="456" name="Google Shape;442;p39"/>
          <p:cNvSpPr/>
          <p:nvPr/>
        </p:nvSpPr>
        <p:spPr>
          <a:xfrm>
            <a:off x="7506375" y="5695272"/>
            <a:ext cx="348794" cy="32725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10800" y="0"/>
                </a:lnTo>
                <a:lnTo>
                  <a:pt x="21600" y="10800"/>
                </a:lnTo>
                <a:lnTo>
                  <a:pt x="16200" y="10800"/>
                </a:lnTo>
                <a:lnTo>
                  <a:pt x="16200" y="21600"/>
                </a:lnTo>
                <a:lnTo>
                  <a:pt x="5400" y="21600"/>
                </a:lnTo>
                <a:lnTo>
                  <a:pt x="5400" y="10800"/>
                </a:lnTo>
                <a:close/>
              </a:path>
            </a:pathLst>
          </a:custGeom>
          <a:solidFill>
            <a:schemeClr val="accent6"/>
          </a:solidFill>
          <a:ln w="19050">
            <a:solidFill>
              <a:srgbClr val="FFFFFF"/>
            </a:solidFill>
            <a:miter/>
          </a:ln>
        </p:spPr>
        <p:txBody>
          <a:bodyPr lIns="0" tIns="0" rIns="0" bIns="0" anchor="ctr"/>
          <a:lstStyle/>
          <a:p>
            <a:pPr algn="ctr">
              <a:defRPr sz="1800">
                <a:solidFill>
                  <a:srgbClr val="FFFFFF"/>
                </a:solidFill>
                <a:latin typeface="Malgun Gothic"/>
                <a:ea typeface="Malgun Gothic"/>
                <a:cs typeface="Malgun Gothic"/>
                <a:sym typeface="Malgun Gothic"/>
              </a:defRPr>
            </a:pPr>
          </a:p>
        </p:txBody>
      </p:sp>
      <p:sp>
        <p:nvSpPr>
          <p:cNvPr id="457" name="Google Shape;443;p39"/>
          <p:cNvSpPr/>
          <p:nvPr/>
        </p:nvSpPr>
        <p:spPr>
          <a:xfrm>
            <a:off x="7506375" y="4075674"/>
            <a:ext cx="348794" cy="32725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10800" y="0"/>
                </a:lnTo>
                <a:lnTo>
                  <a:pt x="21600" y="10800"/>
                </a:lnTo>
                <a:lnTo>
                  <a:pt x="16200" y="10800"/>
                </a:lnTo>
                <a:lnTo>
                  <a:pt x="16200" y="21600"/>
                </a:lnTo>
                <a:lnTo>
                  <a:pt x="5400" y="21600"/>
                </a:lnTo>
                <a:lnTo>
                  <a:pt x="5400" y="10800"/>
                </a:lnTo>
                <a:close/>
              </a:path>
            </a:pathLst>
          </a:custGeom>
          <a:gradFill>
            <a:gsLst>
              <a:gs pos="0">
                <a:srgbClr val="B4D4A5"/>
              </a:gs>
              <a:gs pos="50000">
                <a:srgbClr val="A8CD97"/>
              </a:gs>
              <a:gs pos="100000">
                <a:srgbClr val="9BC985"/>
              </a:gs>
            </a:gsLst>
            <a:lin ang="5400000"/>
          </a:gradFill>
          <a:ln>
            <a:solidFill>
              <a:schemeClr val="accent6"/>
            </a:solidFill>
            <a:miter/>
          </a:ln>
        </p:spPr>
        <p:txBody>
          <a:bodyPr lIns="0" tIns="0" rIns="0" bIns="0" anchor="ctr"/>
          <a:lstStyle/>
          <a:p>
            <a:pPr algn="ctr">
              <a:defRPr sz="1800">
                <a:latin typeface="Malgun Gothic"/>
                <a:ea typeface="Malgun Gothic"/>
                <a:cs typeface="Malgun Gothic"/>
                <a:sym typeface="Malgun Gothic"/>
              </a:defRPr>
            </a:pPr>
          </a:p>
        </p:txBody>
      </p:sp>
      <p:sp>
        <p:nvSpPr>
          <p:cNvPr id="458" name="Google Shape;444;p39"/>
          <p:cNvSpPr txBox="1"/>
          <p:nvPr/>
        </p:nvSpPr>
        <p:spPr>
          <a:xfrm>
            <a:off x="5476971" y="3793659"/>
            <a:ext cx="945322" cy="307299"/>
          </a:xfrm>
          <a:prstGeom prst="rect">
            <a:avLst/>
          </a:prstGeom>
          <a:solidFill>
            <a:schemeClr val="accent6">
              <a:alpha val="49803"/>
            </a:schemeClr>
          </a:solidFill>
          <a:ln w="12700">
            <a:miter lim="400000"/>
          </a:ln>
          <a:extLst>
            <a:ext uri="{C572A759-6A51-4108-AA02-DFA0A04FC94B}">
              <ma14:wrappingTextBoxFlag xmlns:ma14="http://schemas.microsoft.com/office/mac/drawingml/2011/main" val="1"/>
            </a:ext>
          </a:extLst>
        </p:spPr>
        <p:txBody>
          <a:bodyPr lIns="45699" tIns="45699" rIns="45699" bIns="45699">
            <a:spAutoFit/>
          </a:bodyPr>
          <a:lstStyle>
            <a:lvl1pPr algn="ctr">
              <a:defRPr>
                <a:solidFill>
                  <a:srgbClr val="FFFFFF"/>
                </a:solidFill>
                <a:latin typeface="Malgun Gothic"/>
                <a:ea typeface="Malgun Gothic"/>
                <a:cs typeface="Malgun Gothic"/>
                <a:sym typeface="Malgun Gothic"/>
              </a:defRPr>
            </a:lvl1pPr>
          </a:lstStyle>
          <a:p>
            <a:pPr/>
            <a:r>
              <a:t>OUTPUT</a:t>
            </a:r>
          </a:p>
        </p:txBody>
      </p:sp>
      <p:sp>
        <p:nvSpPr>
          <p:cNvPr id="459" name="Google Shape;445;p39"/>
          <p:cNvSpPr/>
          <p:nvPr/>
        </p:nvSpPr>
        <p:spPr>
          <a:xfrm>
            <a:off x="9143999" y="3922093"/>
            <a:ext cx="682235" cy="225431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5965" y="0"/>
                  <a:pt x="10800" y="244"/>
                  <a:pt x="10800" y="545"/>
                </a:cubicBezTo>
                <a:lnTo>
                  <a:pt x="10800" y="10165"/>
                </a:lnTo>
                <a:cubicBezTo>
                  <a:pt x="10800" y="10466"/>
                  <a:pt x="15635" y="10710"/>
                  <a:pt x="21600" y="10710"/>
                </a:cubicBezTo>
                <a:cubicBezTo>
                  <a:pt x="15635" y="10710"/>
                  <a:pt x="10800" y="10954"/>
                  <a:pt x="10800" y="11254"/>
                </a:cubicBezTo>
                <a:lnTo>
                  <a:pt x="10800" y="21055"/>
                </a:lnTo>
                <a:cubicBezTo>
                  <a:pt x="10800" y="21356"/>
                  <a:pt x="5965" y="21600"/>
                  <a:pt x="0" y="21600"/>
                </a:cubicBezTo>
              </a:path>
            </a:pathLst>
          </a:custGeom>
          <a:ln>
            <a:solidFill>
              <a:schemeClr val="accent1"/>
            </a:solidFill>
            <a:miter/>
          </a:ln>
        </p:spPr>
        <p:txBody>
          <a:bodyPr lIns="0" tIns="0" rIns="0" bIns="0" anchor="ctr"/>
          <a:lstStyle/>
          <a:p>
            <a:pPr algn="ctr">
              <a:defRPr sz="1800">
                <a:latin typeface="Malgun Gothic"/>
                <a:ea typeface="Malgun Gothic"/>
                <a:cs typeface="Malgun Gothic"/>
                <a:sym typeface="Malgun Gothic"/>
              </a:defRPr>
            </a:pPr>
          </a:p>
        </p:txBody>
      </p:sp>
      <p:sp>
        <p:nvSpPr>
          <p:cNvPr id="460" name="Google Shape;446;p39"/>
          <p:cNvSpPr txBox="1"/>
          <p:nvPr/>
        </p:nvSpPr>
        <p:spPr>
          <a:xfrm>
            <a:off x="9933405" y="4838141"/>
            <a:ext cx="1181661" cy="535899"/>
          </a:xfrm>
          <a:prstGeom prst="rect">
            <a:avLst/>
          </a:prstGeom>
          <a:solidFill>
            <a:srgbClr val="FFFFFF"/>
          </a:solidFill>
          <a:ln w="12700">
            <a:solidFill>
              <a:schemeClr val="accent1"/>
            </a:solidFill>
            <a:prstDash val="dash"/>
            <a:miter/>
          </a:ln>
          <a:extLst>
            <a:ext uri="{C572A759-6A51-4108-AA02-DFA0A04FC94B}">
              <ma14:wrappingTextBoxFlag xmlns:ma14="http://schemas.microsoft.com/office/mac/drawingml/2011/main" val="1"/>
            </a:ext>
          </a:extLst>
        </p:spPr>
        <p:txBody>
          <a:bodyPr lIns="45699" tIns="45699" rIns="45699" bIns="45699">
            <a:spAutoFit/>
          </a:bodyPr>
          <a:lstStyle/>
          <a:p>
            <a:pPr algn="ctr">
              <a:defRPr>
                <a:solidFill>
                  <a:schemeClr val="accent1"/>
                </a:solidFill>
                <a:latin typeface="Malgun Gothic"/>
                <a:ea typeface="Malgun Gothic"/>
                <a:cs typeface="Malgun Gothic"/>
                <a:sym typeface="Malgun Gothic"/>
              </a:defRPr>
            </a:pPr>
            <a:r>
              <a:t>BLEU score</a:t>
            </a:r>
          </a:p>
          <a:p>
            <a:pPr algn="ctr">
              <a:defRPr>
                <a:solidFill>
                  <a:schemeClr val="accent1"/>
                </a:solidFill>
                <a:latin typeface="Malgun Gothic"/>
                <a:ea typeface="Malgun Gothic"/>
                <a:cs typeface="Malgun Gothic"/>
                <a:sym typeface="Malgun Gothic"/>
              </a:defRPr>
            </a:pPr>
            <a:r>
              <a:t>50.81</a:t>
            </a:r>
          </a:p>
        </p:txBody>
      </p:sp>
      <p:sp>
        <p:nvSpPr>
          <p:cNvPr id="461" name="Google Shape;447;p39"/>
          <p:cNvSpPr/>
          <p:nvPr/>
        </p:nvSpPr>
        <p:spPr>
          <a:xfrm flipH="1">
            <a:off x="5127885" y="3569589"/>
            <a:ext cx="5576" cy="583338"/>
          </a:xfrm>
          <a:prstGeom prst="line">
            <a:avLst/>
          </a:prstGeom>
          <a:ln>
            <a:solidFill>
              <a:schemeClr val="accent6"/>
            </a:solidFill>
            <a:miter/>
            <a:tailEnd type="triangle"/>
          </a:ln>
        </p:spPr>
        <p:txBody>
          <a:bodyPr lIns="45718" tIns="45718" rIns="45718" bIns="45718"/>
          <a:lstStyle/>
          <a:p>
            <a:pPr/>
          </a:p>
        </p:txBody>
      </p:sp>
      <p:sp>
        <p:nvSpPr>
          <p:cNvPr id="462" name="Google Shape;448;p39"/>
          <p:cNvSpPr/>
          <p:nvPr/>
        </p:nvSpPr>
        <p:spPr>
          <a:xfrm rot="5400000">
            <a:off x="5915545" y="2151082"/>
            <a:ext cx="272064" cy="256495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11929" y="0"/>
                  <a:pt x="21600" y="85"/>
                  <a:pt x="21600" y="191"/>
                </a:cubicBezTo>
                <a:lnTo>
                  <a:pt x="21600" y="21409"/>
                </a:lnTo>
                <a:cubicBezTo>
                  <a:pt x="21600" y="21515"/>
                  <a:pt x="11929" y="21600"/>
                  <a:pt x="0" y="21600"/>
                </a:cubicBezTo>
              </a:path>
            </a:pathLst>
          </a:custGeom>
          <a:ln>
            <a:solidFill>
              <a:schemeClr val="accent6"/>
            </a:solidFill>
            <a:miter/>
          </a:ln>
        </p:spPr>
        <p:txBody>
          <a:bodyPr lIns="0" tIns="0" rIns="0" bIns="0" anchor="ctr"/>
          <a:lstStyle/>
          <a:p>
            <a:pPr algn="ctr">
              <a:defRPr sz="1800">
                <a:latin typeface="Malgun Gothic"/>
                <a:ea typeface="Malgun Gothic"/>
                <a:cs typeface="Malgun Gothic"/>
                <a:sym typeface="Malgun Gothic"/>
              </a:defRPr>
            </a:pPr>
          </a:p>
        </p:txBody>
      </p:sp>
      <p:sp>
        <p:nvSpPr>
          <p:cNvPr id="463" name="Google Shape;449;p39"/>
          <p:cNvSpPr/>
          <p:nvPr/>
        </p:nvSpPr>
        <p:spPr>
          <a:xfrm>
            <a:off x="10524234" y="3433559"/>
            <a:ext cx="2" cy="1303412"/>
          </a:xfrm>
          <a:prstGeom prst="line">
            <a:avLst/>
          </a:prstGeom>
          <a:ln>
            <a:solidFill>
              <a:schemeClr val="accent1"/>
            </a:solidFill>
            <a:miter/>
            <a:tailEnd type="triangle"/>
          </a:ln>
        </p:spPr>
        <p:txBody>
          <a:bodyPr lIns="45718" tIns="45718" rIns="45718" bIns="45718"/>
          <a:lstStyle/>
          <a:p>
            <a:pPr/>
          </a:p>
        </p:txBody>
      </p:sp>
    </p:spTree>
  </p:cSld>
  <p:clrMapOvr>
    <a:masterClrMapping/>
  </p:clrMapOvr>
  <p:transition xmlns:p14="http://schemas.microsoft.com/office/powerpoint/2010/main" spd="med" advClick="1"/>
</p:sld>
</file>

<file path=ppt/slides/slide4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7" name="Google Shape;316;p29"/>
          <p:cNvSpPr txBox="1"/>
          <p:nvPr>
            <p:ph type="title"/>
          </p:nvPr>
        </p:nvSpPr>
        <p:spPr>
          <a:prstGeom prst="rect">
            <a:avLst/>
          </a:prstGeom>
        </p:spPr>
        <p:txBody>
          <a:bodyPr/>
          <a:lstStyle/>
          <a:p>
            <a:pPr/>
            <a:r>
              <a:t>(1/4) Tokenization</a:t>
            </a:r>
          </a:p>
        </p:txBody>
      </p:sp>
      <p:sp>
        <p:nvSpPr>
          <p:cNvPr id="468" name="Google Shape;317;p29"/>
          <p:cNvSpPr txBox="1"/>
          <p:nvPr>
            <p:ph type="body" idx="1"/>
          </p:nvPr>
        </p:nvSpPr>
        <p:spPr>
          <a:prstGeom prst="rect">
            <a:avLst/>
          </a:prstGeom>
        </p:spPr>
        <p:txBody>
          <a:bodyPr/>
          <a:lstStyle/>
          <a:p>
            <a:pPr marL="228600" indent="-228600">
              <a:lnSpc>
                <a:spcPct val="120000"/>
              </a:lnSpc>
              <a:spcBef>
                <a:spcPts val="0"/>
              </a:spcBef>
              <a:buSzPct val="100000"/>
              <a:defRPr sz="2200"/>
            </a:pPr>
            <a:r>
              <a:t>Tokenize input sentence</a:t>
            </a:r>
          </a:p>
          <a:p>
            <a:pPr lvl="1" marL="685800" indent="-228600">
              <a:lnSpc>
                <a:spcPct val="120000"/>
              </a:lnSpc>
              <a:spcBef>
                <a:spcPts val="500"/>
              </a:spcBef>
              <a:buSzPct val="100000"/>
              <a:defRPr sz="1800"/>
            </a:pPr>
            <a:r>
              <a:t>내용이 정말 거지같다. → 내용/NNG 이/JKS 정말/MAG 거지/NNG 같/VA 다/EF ./SF</a:t>
            </a:r>
          </a:p>
          <a:p>
            <a:pPr lvl="1" marL="685800" indent="-228600">
              <a:lnSpc>
                <a:spcPct val="120000"/>
              </a:lnSpc>
              <a:spcBef>
                <a:spcPts val="500"/>
              </a:spcBef>
              <a:buSzPct val="100000"/>
              <a:defRPr sz="1800"/>
            </a:pPr>
            <a:r>
              <a:t>Tokenizer example : (KOR) Mecab, Okt / (EN) Moses / (ZH) Jieba / ...</a:t>
            </a:r>
          </a:p>
          <a:p>
            <a:pPr lvl="1" marL="0" indent="574675">
              <a:lnSpc>
                <a:spcPct val="120000"/>
              </a:lnSpc>
              <a:spcBef>
                <a:spcPts val="500"/>
              </a:spcBef>
              <a:buSzTx/>
              <a:buNone/>
              <a:defRPr sz="1800"/>
            </a:pPr>
          </a:p>
          <a:p>
            <a:pPr marL="228600" indent="-228600">
              <a:lnSpc>
                <a:spcPct val="120000"/>
              </a:lnSpc>
              <a:buSzPct val="100000"/>
              <a:defRPr sz="2200"/>
            </a:pPr>
            <a:r>
              <a:t>BPE (Byte Pair Encoding)	</a:t>
            </a:r>
          </a:p>
          <a:p>
            <a:pPr lvl="1" marL="685800" indent="-228600">
              <a:lnSpc>
                <a:spcPct val="120000"/>
              </a:lnSpc>
              <a:spcBef>
                <a:spcPts val="500"/>
              </a:spcBef>
              <a:buSzPct val="100000"/>
              <a:defRPr sz="1800"/>
            </a:pPr>
            <a:r>
              <a:t>Subword segmentation algorithm</a:t>
            </a:r>
          </a:p>
          <a:p>
            <a:pPr lvl="1" marL="685800" indent="-228600">
              <a:lnSpc>
                <a:spcPct val="120000"/>
              </a:lnSpc>
              <a:spcBef>
                <a:spcPts val="500"/>
              </a:spcBef>
              <a:buSzPct val="100000"/>
              <a:defRPr sz="1800"/>
            </a:pPr>
            <a:r>
              <a:t>OOV (Out Of Vocabulary) problem solved.</a:t>
            </a:r>
          </a:p>
          <a:p>
            <a:pPr lvl="2" marL="1143000" indent="-228600">
              <a:lnSpc>
                <a:spcPct val="120000"/>
              </a:lnSpc>
              <a:spcBef>
                <a:spcPts val="500"/>
              </a:spcBef>
              <a:buSzPct val="100000"/>
              <a:defRPr sz="1600"/>
            </a:pPr>
            <a:r>
              <a:t>lowest -&gt; low + est</a:t>
            </a:r>
          </a:p>
          <a:p>
            <a:pPr lvl="1" marL="685800" indent="-228631">
              <a:lnSpc>
                <a:spcPct val="120000"/>
              </a:lnSpc>
              <a:spcBef>
                <a:spcPts val="500"/>
              </a:spcBef>
              <a:buSzPct val="100000"/>
              <a:defRPr sz="1700" u="sng">
                <a:solidFill>
                  <a:srgbClr val="0563C1"/>
                </a:solidFill>
                <a:uFill>
                  <a:solidFill>
                    <a:srgbClr val="0563C1"/>
                  </a:solidFill>
                </a:uFill>
              </a:defRPr>
            </a:pPr>
            <a:r>
              <a:rPr>
                <a:solidFill>
                  <a:srgbClr val="0000FF"/>
                </a:solidFill>
                <a:uFill>
                  <a:solidFill>
                    <a:srgbClr val="0000FF"/>
                  </a:solidFill>
                </a:uFill>
                <a:hlinkClick r:id="rId3" invalidUrl="" action="" tgtFrame="" tooltip="" history="1" highlightClick="0" endSnd="0"/>
              </a:rPr>
              <a:t>https://github.com/rsennrich/subword-nmt</a:t>
            </a:r>
          </a:p>
        </p:txBody>
      </p:sp>
    </p:spTree>
  </p:cSld>
  <p:clrMapOvr>
    <a:masterClrMapping/>
  </p:clrMapOvr>
  <p:transition xmlns:p14="http://schemas.microsoft.com/office/powerpoint/2010/main" spd="med" advClick="1"/>
</p:sld>
</file>

<file path=ppt/slides/slide4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2" name="Google Shape;323;p30"/>
          <p:cNvSpPr txBox="1"/>
          <p:nvPr>
            <p:ph type="title"/>
          </p:nvPr>
        </p:nvSpPr>
        <p:spPr>
          <a:prstGeom prst="rect">
            <a:avLst/>
          </a:prstGeom>
        </p:spPr>
        <p:txBody>
          <a:bodyPr/>
          <a:lstStyle/>
          <a:p>
            <a:pPr/>
            <a:r>
              <a:t>(2/4) Model Training</a:t>
            </a:r>
          </a:p>
        </p:txBody>
      </p:sp>
      <p:sp>
        <p:nvSpPr>
          <p:cNvPr id="473" name="Google Shape;324;p30"/>
          <p:cNvSpPr txBox="1"/>
          <p:nvPr>
            <p:ph type="body" idx="1"/>
          </p:nvPr>
        </p:nvSpPr>
        <p:spPr>
          <a:prstGeom prst="rect">
            <a:avLst/>
          </a:prstGeom>
        </p:spPr>
        <p:txBody>
          <a:bodyPr/>
          <a:lstStyle/>
          <a:p>
            <a:pPr marL="228600" indent="-228600">
              <a:spcBef>
                <a:spcPts val="0"/>
              </a:spcBef>
            </a:pPr>
            <a:r>
              <a:t>Model</a:t>
            </a:r>
          </a:p>
          <a:p>
            <a:pPr lvl="1" marL="685800" indent="-228600"/>
            <a:r>
              <a:t>Fast model training strategy / High-quality strategy</a:t>
            </a:r>
          </a:p>
          <a:p>
            <a:pPr lvl="1" marL="685800" indent="-228600"/>
          </a:p>
          <a:p>
            <a:pPr marL="228600" indent="-228600"/>
            <a:r>
              <a:t>Dataset</a:t>
            </a:r>
          </a:p>
          <a:p>
            <a:pPr lvl="1" marL="685800" indent="-228600">
              <a:spcBef>
                <a:spcPts val="500"/>
              </a:spcBef>
              <a:buSzPts val="2000"/>
              <a:defRPr sz="2000"/>
            </a:pPr>
            <a:r>
              <a:t>Data Augmentation</a:t>
            </a:r>
          </a:p>
          <a:p>
            <a:pPr lvl="2" marL="1143000" indent="-228600">
              <a:spcBef>
                <a:spcPts val="500"/>
              </a:spcBef>
              <a:buSzPts val="1800"/>
              <a:defRPr sz="1800"/>
            </a:pPr>
            <a:r>
              <a:t>Back-Translation</a:t>
            </a:r>
          </a:p>
        </p:txBody>
      </p:sp>
      <p:pic>
        <p:nvPicPr>
          <p:cNvPr id="474" name="Google Shape;325;p30" descr="Google Shape;325;p30"/>
          <p:cNvPicPr>
            <a:picLocks noChangeAspect="1"/>
          </p:cNvPicPr>
          <p:nvPr/>
        </p:nvPicPr>
        <p:blipFill>
          <a:blip r:embed="rId3">
            <a:extLst/>
          </a:blip>
          <a:stretch>
            <a:fillRect/>
          </a:stretch>
        </p:blipFill>
        <p:spPr>
          <a:xfrm>
            <a:off x="4962123" y="3593512"/>
            <a:ext cx="6391677" cy="2053391"/>
          </a:xfrm>
          <a:prstGeom prst="rect">
            <a:avLst/>
          </a:prstGeom>
          <a:ln w="12700">
            <a:miter lim="400000"/>
          </a:ln>
        </p:spPr>
      </p:pic>
      <p:sp>
        <p:nvSpPr>
          <p:cNvPr id="475" name="Google Shape;326;p30"/>
          <p:cNvSpPr txBox="1"/>
          <p:nvPr/>
        </p:nvSpPr>
        <p:spPr>
          <a:xfrm>
            <a:off x="5007846" y="5780251"/>
            <a:ext cx="6300230" cy="269199"/>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spAutoFit/>
          </a:bodyPr>
          <a:lstStyle>
            <a:lvl1pPr algn="ctr">
              <a:defRPr sz="1200">
                <a:solidFill>
                  <a:srgbClr val="7F7F7F"/>
                </a:solidFill>
                <a:latin typeface="Malgun Gothic"/>
                <a:ea typeface="Malgun Gothic"/>
                <a:cs typeface="Malgun Gothic"/>
                <a:sym typeface="Malgun Gothic"/>
              </a:defRPr>
            </a:lvl1pPr>
          </a:lstStyle>
          <a:p>
            <a:pPr/>
            <a:r>
              <a:t>http://dsba.korea.ac.kr/seminar/?mod=document&amp;uid=1328</a:t>
            </a:r>
          </a:p>
        </p:txBody>
      </p:sp>
    </p:spTree>
  </p:cSld>
  <p:clrMapOvr>
    <a:masterClrMapping/>
  </p:clrMapOvr>
  <p:transition xmlns:p14="http://schemas.microsoft.com/office/powerpoint/2010/main" spd="med" advClick="1"/>
</p:sld>
</file>

<file path=ppt/slides/slide4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9" name="Google Shape;332;p31"/>
          <p:cNvSpPr txBox="1"/>
          <p:nvPr>
            <p:ph type="title"/>
          </p:nvPr>
        </p:nvSpPr>
        <p:spPr>
          <a:prstGeom prst="rect">
            <a:avLst/>
          </a:prstGeom>
        </p:spPr>
        <p:txBody>
          <a:bodyPr/>
          <a:lstStyle/>
          <a:p>
            <a:pPr/>
            <a:r>
              <a:t>(2/4) Model Training</a:t>
            </a:r>
          </a:p>
        </p:txBody>
      </p:sp>
      <p:sp>
        <p:nvSpPr>
          <p:cNvPr id="480" name="Google Shape;333;p31"/>
          <p:cNvSpPr txBox="1"/>
          <p:nvPr>
            <p:ph type="body" idx="1"/>
          </p:nvPr>
        </p:nvSpPr>
        <p:spPr>
          <a:prstGeom prst="rect">
            <a:avLst/>
          </a:prstGeom>
        </p:spPr>
        <p:txBody>
          <a:bodyPr/>
          <a:lstStyle/>
          <a:p>
            <a:pPr marL="228600" indent="-228600">
              <a:spcBef>
                <a:spcPts val="0"/>
              </a:spcBef>
            </a:pPr>
            <a:r>
              <a:t>Optimization</a:t>
            </a:r>
          </a:p>
          <a:p>
            <a:pPr lvl="1" marL="685800" indent="-228600">
              <a:spcBef>
                <a:spcPts val="500"/>
              </a:spcBef>
              <a:buSzPts val="2000"/>
              <a:defRPr sz="2000"/>
            </a:pPr>
            <a:r>
              <a:t>Label Smoothing</a:t>
            </a:r>
          </a:p>
          <a:p>
            <a:pPr lvl="1" marL="685800" indent="-228600">
              <a:spcBef>
                <a:spcPts val="500"/>
              </a:spcBef>
              <a:buSzPts val="2000"/>
              <a:defRPr sz="2000"/>
            </a:pPr>
            <a:r>
              <a:t>Curriculum learning</a:t>
            </a:r>
          </a:p>
          <a:p>
            <a:pPr marL="228600" indent="-228600"/>
            <a:r>
              <a:t>Modeling</a:t>
            </a:r>
          </a:p>
          <a:p>
            <a:pPr lvl="1" marL="685800" indent="-228600">
              <a:spcBef>
                <a:spcPts val="500"/>
              </a:spcBef>
              <a:buSzPts val="2000"/>
              <a:defRPr sz="2000"/>
            </a:pPr>
            <a:r>
              <a:t>Non-Autoregressive</a:t>
            </a:r>
          </a:p>
          <a:p>
            <a:pPr lvl="1" marL="685800" indent="-228600">
              <a:spcBef>
                <a:spcPts val="500"/>
              </a:spcBef>
              <a:buSzPts val="2000"/>
              <a:defRPr sz="2000"/>
            </a:pPr>
            <a:r>
              <a:t>LSTM (Seq2Seq + Attention) → Transformer (Self-Attention)</a:t>
            </a:r>
          </a:p>
        </p:txBody>
      </p:sp>
      <p:pic>
        <p:nvPicPr>
          <p:cNvPr id="481" name="Google Shape;334;p31" descr="Google Shape;334;p31"/>
          <p:cNvPicPr>
            <a:picLocks noChangeAspect="1"/>
          </p:cNvPicPr>
          <p:nvPr/>
        </p:nvPicPr>
        <p:blipFill>
          <a:blip r:embed="rId3">
            <a:extLst/>
          </a:blip>
          <a:stretch>
            <a:fillRect/>
          </a:stretch>
        </p:blipFill>
        <p:spPr>
          <a:xfrm>
            <a:off x="8458200" y="3305195"/>
            <a:ext cx="2895600" cy="1208069"/>
          </a:xfrm>
          <a:prstGeom prst="rect">
            <a:avLst/>
          </a:prstGeom>
          <a:ln w="12700">
            <a:miter lim="400000"/>
          </a:ln>
        </p:spPr>
      </p:pic>
      <p:sp>
        <p:nvSpPr>
          <p:cNvPr id="482" name="Google Shape;335;p31"/>
          <p:cNvSpPr txBox="1"/>
          <p:nvPr/>
        </p:nvSpPr>
        <p:spPr>
          <a:xfrm>
            <a:off x="7322825" y="5606870"/>
            <a:ext cx="4467852" cy="446999"/>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spAutoFit/>
          </a:bodyPr>
          <a:lstStyle/>
          <a:p>
            <a:pPr>
              <a:defRPr sz="1200">
                <a:solidFill>
                  <a:srgbClr val="7F7F7F"/>
                </a:solidFill>
                <a:latin typeface="Malgun Gothic"/>
                <a:ea typeface="Malgun Gothic"/>
                <a:cs typeface="Malgun Gothic"/>
                <a:sym typeface="Malgun Gothic"/>
              </a:defRPr>
            </a:pPr>
            <a:r>
              <a:t>https://3months.tistory.com/465</a:t>
            </a:r>
          </a:p>
          <a:p>
            <a:pPr>
              <a:defRPr sz="1200">
                <a:solidFill>
                  <a:srgbClr val="7F7F7F"/>
                </a:solidFill>
                <a:latin typeface="Malgun Gothic"/>
                <a:ea typeface="Malgun Gothic"/>
                <a:cs typeface="Malgun Gothic"/>
                <a:sym typeface="Malgun Gothic"/>
              </a:defRPr>
            </a:pPr>
            <a:r>
              <a:t>https://ratsgo.github.io/generative%20model/2018/01/31/AR/</a:t>
            </a:r>
          </a:p>
        </p:txBody>
      </p:sp>
      <p:pic>
        <p:nvPicPr>
          <p:cNvPr id="483" name="Google Shape;336;p31" descr="Google Shape;336;p31"/>
          <p:cNvPicPr>
            <a:picLocks noChangeAspect="1"/>
          </p:cNvPicPr>
          <p:nvPr/>
        </p:nvPicPr>
        <p:blipFill>
          <a:blip r:embed="rId4">
            <a:extLst/>
          </a:blip>
          <a:stretch>
            <a:fillRect/>
          </a:stretch>
        </p:blipFill>
        <p:spPr>
          <a:xfrm>
            <a:off x="7921648" y="1193799"/>
            <a:ext cx="3432153" cy="1915143"/>
          </a:xfrm>
          <a:prstGeom prst="rect">
            <a:avLst/>
          </a:prstGeom>
          <a:ln w="12700">
            <a:miter lim="400000"/>
          </a:ln>
        </p:spPr>
      </p:pic>
    </p:spTree>
  </p:cSld>
  <p:clrMapOvr>
    <a:masterClrMapping/>
  </p:clrMapOvr>
  <p:transition xmlns:p14="http://schemas.microsoft.com/office/powerpoint/2010/main" spd="med" advClick="1"/>
</p:sld>
</file>

<file path=ppt/slides/slide4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7" name="Google Shape;342;p32"/>
          <p:cNvSpPr txBox="1"/>
          <p:nvPr>
            <p:ph type="title"/>
          </p:nvPr>
        </p:nvSpPr>
        <p:spPr>
          <a:prstGeom prst="rect">
            <a:avLst/>
          </a:prstGeom>
        </p:spPr>
        <p:txBody>
          <a:bodyPr/>
          <a:lstStyle/>
          <a:p>
            <a:pPr/>
            <a:r>
              <a:t>(2/4) Model Training</a:t>
            </a:r>
          </a:p>
        </p:txBody>
      </p:sp>
      <p:pic>
        <p:nvPicPr>
          <p:cNvPr id="488" name="Google Shape;344;p32" descr="Google Shape;344;p32"/>
          <p:cNvPicPr>
            <a:picLocks noChangeAspect="1"/>
          </p:cNvPicPr>
          <p:nvPr/>
        </p:nvPicPr>
        <p:blipFill>
          <a:blip r:embed="rId3">
            <a:extLst/>
          </a:blip>
          <a:stretch>
            <a:fillRect/>
          </a:stretch>
        </p:blipFill>
        <p:spPr>
          <a:xfrm>
            <a:off x="6603671" y="476250"/>
            <a:ext cx="5124452" cy="5715000"/>
          </a:xfrm>
          <a:prstGeom prst="rect">
            <a:avLst/>
          </a:prstGeom>
          <a:ln w="12700">
            <a:miter lim="400000"/>
          </a:ln>
        </p:spPr>
      </p:pic>
      <p:sp>
        <p:nvSpPr>
          <p:cNvPr id="489" name="Google Shape;345;p32"/>
          <p:cNvSpPr txBox="1"/>
          <p:nvPr/>
        </p:nvSpPr>
        <p:spPr>
          <a:xfrm>
            <a:off x="2005157" y="6191249"/>
            <a:ext cx="3095337" cy="389849"/>
          </a:xfrm>
          <a:prstGeom prst="rect">
            <a:avLst/>
          </a:prstGeom>
          <a:solidFill>
            <a:schemeClr val="accent1"/>
          </a:solidFill>
          <a:ln w="19050">
            <a:solidFill>
              <a:srgbClr val="FFFFFF"/>
            </a:solidFill>
            <a:miter/>
          </a:ln>
          <a:extLst>
            <a:ext uri="{C572A759-6A51-4108-AA02-DFA0A04FC94B}">
              <ma14:wrappingTextBoxFlag xmlns:ma14="http://schemas.microsoft.com/office/mac/drawingml/2011/main" val="1"/>
            </a:ext>
          </a:extLst>
        </p:spPr>
        <p:txBody>
          <a:bodyPr lIns="45699" tIns="45699" rIns="45699" bIns="45699">
            <a:spAutoFit/>
          </a:bodyPr>
          <a:lstStyle>
            <a:lvl1pPr algn="ctr">
              <a:defRPr sz="1800">
                <a:solidFill>
                  <a:srgbClr val="FFFFFF"/>
                </a:solidFill>
                <a:latin typeface="Malgun Gothic"/>
                <a:ea typeface="Malgun Gothic"/>
                <a:cs typeface="Malgun Gothic"/>
                <a:sym typeface="Malgun Gothic"/>
              </a:defRPr>
            </a:lvl1pPr>
          </a:lstStyle>
          <a:p>
            <a:pPr/>
            <a:r>
              <a:t>Seq2Seq+ Attention</a:t>
            </a:r>
          </a:p>
        </p:txBody>
      </p:sp>
      <p:sp>
        <p:nvSpPr>
          <p:cNvPr id="490" name="Google Shape;346;p32"/>
          <p:cNvSpPr txBox="1"/>
          <p:nvPr/>
        </p:nvSpPr>
        <p:spPr>
          <a:xfrm>
            <a:off x="7627462" y="6191249"/>
            <a:ext cx="3076870" cy="389849"/>
          </a:xfrm>
          <a:prstGeom prst="rect">
            <a:avLst/>
          </a:prstGeom>
          <a:solidFill>
            <a:schemeClr val="accent1"/>
          </a:solidFill>
          <a:ln w="19050">
            <a:solidFill>
              <a:srgbClr val="FFFFFF"/>
            </a:solidFill>
            <a:miter/>
          </a:ln>
          <a:extLst>
            <a:ext uri="{C572A759-6A51-4108-AA02-DFA0A04FC94B}">
              <ma14:wrappingTextBoxFlag xmlns:ma14="http://schemas.microsoft.com/office/mac/drawingml/2011/main" val="1"/>
            </a:ext>
          </a:extLst>
        </p:spPr>
        <p:txBody>
          <a:bodyPr lIns="45699" tIns="45699" rIns="45699" bIns="45699">
            <a:spAutoFit/>
          </a:bodyPr>
          <a:lstStyle>
            <a:lvl1pPr algn="ctr">
              <a:defRPr sz="1800">
                <a:solidFill>
                  <a:srgbClr val="FFFFFF"/>
                </a:solidFill>
                <a:latin typeface="Malgun Gothic"/>
                <a:ea typeface="Malgun Gothic"/>
                <a:cs typeface="Malgun Gothic"/>
                <a:sym typeface="Malgun Gothic"/>
              </a:defRPr>
            </a:lvl1pPr>
          </a:lstStyle>
          <a:p>
            <a:pPr/>
            <a:r>
              <a:t>Transformer (Self-Attention)</a:t>
            </a:r>
          </a:p>
        </p:txBody>
      </p:sp>
      <p:sp>
        <p:nvSpPr>
          <p:cNvPr id="491" name="Google Shape;348;p32"/>
          <p:cNvSpPr txBox="1"/>
          <p:nvPr/>
        </p:nvSpPr>
        <p:spPr>
          <a:xfrm>
            <a:off x="7605314" y="6560580"/>
            <a:ext cx="3121163" cy="269199"/>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spAutoFit/>
          </a:bodyPr>
          <a:lstStyle>
            <a:lvl1pPr>
              <a:defRPr sz="1200">
                <a:solidFill>
                  <a:srgbClr val="7F7F7F"/>
                </a:solidFill>
                <a:latin typeface="Malgun Gothic"/>
                <a:ea typeface="Malgun Gothic"/>
                <a:cs typeface="Malgun Gothic"/>
                <a:sym typeface="Malgun Gothic"/>
              </a:defRPr>
            </a:lvl1pPr>
          </a:lstStyle>
          <a:p>
            <a:pPr/>
            <a:r>
              <a:t>https://paul-hyun.github.io/transformer-03/</a:t>
            </a:r>
          </a:p>
        </p:txBody>
      </p:sp>
      <p:pic>
        <p:nvPicPr>
          <p:cNvPr id="492" name="Google Shape;227;p17" descr="Google Shape;227;p17"/>
          <p:cNvPicPr>
            <a:picLocks noChangeAspect="1"/>
          </p:cNvPicPr>
          <p:nvPr/>
        </p:nvPicPr>
        <p:blipFill>
          <a:blip r:embed="rId4">
            <a:extLst/>
          </a:blip>
          <a:stretch>
            <a:fillRect/>
          </a:stretch>
        </p:blipFill>
        <p:spPr>
          <a:xfrm>
            <a:off x="784496" y="1791361"/>
            <a:ext cx="5188078" cy="3848201"/>
          </a:xfrm>
          <a:prstGeom prst="rect">
            <a:avLst/>
          </a:prstGeom>
          <a:ln w="12700">
            <a:miter lim="400000"/>
          </a:ln>
        </p:spPr>
      </p:pic>
      <p:sp>
        <p:nvSpPr>
          <p:cNvPr id="493" name="Google Shape;228;p17"/>
          <p:cNvSpPr txBox="1"/>
          <p:nvPr/>
        </p:nvSpPr>
        <p:spPr>
          <a:xfrm>
            <a:off x="1368974" y="6514855"/>
            <a:ext cx="4367701" cy="360649"/>
          </a:xfrm>
          <a:prstGeom prst="rect">
            <a:avLst/>
          </a:prstGeom>
          <a:ln w="12700">
            <a:miter lim="400000"/>
          </a:ln>
          <a:extLst>
            <a:ext uri="{C572A759-6A51-4108-AA02-DFA0A04FC94B}">
              <ma14:wrappingTextBoxFlag xmlns:ma14="http://schemas.microsoft.com/office/mac/drawingml/2011/main" val="1"/>
            </a:ext>
          </a:extLst>
        </p:spPr>
        <p:txBody>
          <a:bodyPr lIns="91423" tIns="91423" rIns="91423" bIns="91423">
            <a:spAutoFit/>
          </a:bodyPr>
          <a:lstStyle>
            <a:lvl1pPr>
              <a:defRPr sz="1200">
                <a:solidFill>
                  <a:srgbClr val="7F7F7F"/>
                </a:solidFill>
                <a:latin typeface="Malgun Gothic"/>
                <a:ea typeface="Malgun Gothic"/>
                <a:cs typeface="Malgun Gothic"/>
                <a:sym typeface="Malgun Gothic"/>
              </a:defRPr>
            </a:lvl1pPr>
          </a:lstStyle>
          <a:p>
            <a:pPr/>
            <a:r>
              <a:t>https://www.tensorflow.org/text/tutorials/nmt_with_attention</a:t>
            </a:r>
          </a:p>
        </p:txBody>
      </p:sp>
    </p:spTree>
  </p:cSld>
  <p:clrMapOvr>
    <a:masterClrMapping/>
  </p:clrMapOvr>
  <p:transition xmlns:p14="http://schemas.microsoft.com/office/powerpoint/2010/main" spd="med" advClick="1"/>
</p:sld>
</file>

<file path=ppt/slides/slide4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7" name="Google Shape;353;p33"/>
          <p:cNvSpPr txBox="1"/>
          <p:nvPr>
            <p:ph type="title"/>
          </p:nvPr>
        </p:nvSpPr>
        <p:spPr>
          <a:prstGeom prst="rect">
            <a:avLst/>
          </a:prstGeom>
        </p:spPr>
        <p:txBody>
          <a:bodyPr/>
          <a:lstStyle/>
          <a:p>
            <a:pPr/>
            <a:r>
              <a:t>(3/4) Performance Optimization</a:t>
            </a:r>
          </a:p>
        </p:txBody>
      </p:sp>
      <p:sp>
        <p:nvSpPr>
          <p:cNvPr id="498" name="Google Shape;354;p33"/>
          <p:cNvSpPr txBox="1"/>
          <p:nvPr>
            <p:ph type="body" idx="1"/>
          </p:nvPr>
        </p:nvSpPr>
        <p:spPr>
          <a:prstGeom prst="rect">
            <a:avLst/>
          </a:prstGeom>
        </p:spPr>
        <p:txBody>
          <a:bodyPr/>
          <a:lstStyle/>
          <a:p>
            <a:pPr marL="228600" indent="-228600">
              <a:spcBef>
                <a:spcPts val="0"/>
              </a:spcBef>
            </a:pPr>
            <a:r>
              <a:t>Measure performance of translation models</a:t>
            </a:r>
          </a:p>
          <a:p>
            <a:pPr marL="228600" indent="-228600">
              <a:spcBef>
                <a:spcPts val="0"/>
              </a:spcBef>
            </a:pPr>
            <a:r>
              <a:t>Evaluate translation quality</a:t>
            </a:r>
          </a:p>
          <a:p>
            <a:pPr lvl="1" marL="756919" indent="-228600">
              <a:spcBef>
                <a:spcPts val="0"/>
              </a:spcBef>
            </a:pPr>
            <a:r>
              <a:t>Compare translation results with reference</a:t>
            </a:r>
            <a:endParaRPr sz="2000"/>
          </a:p>
          <a:p>
            <a:pPr marL="228600" indent="-228600">
              <a:buClr>
                <a:srgbClr val="2E75B5"/>
              </a:buClr>
              <a:defRPr b="1">
                <a:solidFill>
                  <a:srgbClr val="2E75B5"/>
                </a:solidFill>
              </a:defRPr>
            </a:pPr>
            <a:r>
              <a:t>BLEU</a:t>
            </a:r>
            <a:r>
              <a:rPr b="0">
                <a:solidFill>
                  <a:srgbClr val="7F7F7F"/>
                </a:solidFill>
              </a:rPr>
              <a:t>, ROUGE, RIBES...</a:t>
            </a:r>
          </a:p>
          <a:p>
            <a:pPr lvl="1" marL="685800" indent="-228600">
              <a:spcBef>
                <a:spcPts val="500"/>
              </a:spcBef>
              <a:buSzPts val="2000"/>
              <a:defRPr sz="2000"/>
            </a:pPr>
            <a:r>
              <a:t>Research about evaluation method better than BLEU</a:t>
            </a:r>
          </a:p>
          <a:p>
            <a:pPr lvl="1" marL="685800" indent="-228600">
              <a:spcBef>
                <a:spcPts val="500"/>
              </a:spcBef>
              <a:buSzPts val="2000"/>
              <a:defRPr sz="2000"/>
            </a:pPr>
          </a:p>
          <a:p>
            <a:pPr marL="228600" indent="-228600"/>
            <a:r>
              <a:t>More fast, reliable Human Evaluation</a:t>
            </a:r>
          </a:p>
        </p:txBody>
      </p:sp>
    </p:spTree>
  </p:cSld>
  <p:clrMapOvr>
    <a:masterClrMapping/>
  </p:clrMapOvr>
  <p:transition xmlns:p14="http://schemas.microsoft.com/office/powerpoint/2010/main" spd="med" advClick="1"/>
</p:sld>
</file>

<file path=ppt/slides/slide4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02" name="Google Shape;360;p34"/>
          <p:cNvSpPr txBox="1"/>
          <p:nvPr>
            <p:ph type="title"/>
          </p:nvPr>
        </p:nvSpPr>
        <p:spPr>
          <a:prstGeom prst="rect">
            <a:avLst/>
          </a:prstGeom>
        </p:spPr>
        <p:txBody>
          <a:bodyPr/>
          <a:lstStyle/>
          <a:p>
            <a:pPr/>
            <a:r>
              <a:t>(3/4) Performance Optimization</a:t>
            </a:r>
          </a:p>
        </p:txBody>
      </p:sp>
      <p:sp>
        <p:nvSpPr>
          <p:cNvPr id="503" name="Google Shape;361;p34"/>
          <p:cNvSpPr txBox="1"/>
          <p:nvPr>
            <p:ph type="body" idx="1"/>
          </p:nvPr>
        </p:nvSpPr>
        <p:spPr>
          <a:prstGeom prst="rect">
            <a:avLst/>
          </a:prstGeom>
        </p:spPr>
        <p:txBody>
          <a:bodyPr/>
          <a:lstStyle/>
          <a:p>
            <a:pPr marL="228600" indent="-228600">
              <a:spcBef>
                <a:spcPts val="0"/>
              </a:spcBef>
            </a:pPr>
            <a:r>
              <a:t>BLEU score (Bilingual Evaluation Understudy Score)</a:t>
            </a:r>
          </a:p>
          <a:p>
            <a:pPr lvl="1" marL="685800" indent="-228600">
              <a:spcBef>
                <a:spcPts val="500"/>
              </a:spcBef>
              <a:buSzPts val="2000"/>
              <a:defRPr sz="2000"/>
            </a:pPr>
            <a:r>
              <a:t>Evaluation method by N-gram</a:t>
            </a:r>
            <a:endParaRPr sz="1800"/>
          </a:p>
          <a:p>
            <a:pPr lvl="1" marL="0" indent="584200">
              <a:spcBef>
                <a:spcPts val="500"/>
              </a:spcBef>
              <a:buSzTx/>
              <a:buNone/>
              <a:defRPr sz="1800"/>
            </a:pPr>
          </a:p>
          <a:p>
            <a:pPr lvl="1" marL="0" indent="457200">
              <a:spcBef>
                <a:spcPts val="500"/>
              </a:spcBef>
              <a:buSzTx/>
              <a:buNone/>
              <a:defRPr sz="1800"/>
            </a:pPr>
          </a:p>
          <a:p>
            <a:pPr lvl="1" marL="0" indent="457200">
              <a:spcBef>
                <a:spcPts val="500"/>
              </a:spcBef>
              <a:buSzTx/>
              <a:buNone/>
              <a:defRPr sz="1800"/>
            </a:pPr>
          </a:p>
          <a:p>
            <a:pPr lvl="1" marL="685800" indent="-228600">
              <a:spcBef>
                <a:spcPts val="500"/>
              </a:spcBef>
              <a:buSzPts val="2000"/>
              <a:defRPr sz="2000"/>
            </a:pPr>
            <a:r>
              <a:t>Moses multi-bleu perl</a:t>
            </a:r>
          </a:p>
          <a:p>
            <a:pPr lvl="2" marL="1143000" indent="-228600">
              <a:spcBef>
                <a:spcPts val="500"/>
              </a:spcBef>
              <a:buSzPts val="1600"/>
              <a:defRPr sz="1600"/>
            </a:pPr>
            <a:r>
              <a:t>https://github.com/moses-smt/</a:t>
            </a:r>
            <a:br/>
            <a:r>
              <a:t>mosesdecoder/blob/master/</a:t>
            </a:r>
            <a:br/>
            <a:r>
              <a:t>scripts/generic/multi-bleu.perl</a:t>
            </a:r>
          </a:p>
        </p:txBody>
      </p:sp>
      <p:pic>
        <p:nvPicPr>
          <p:cNvPr id="504" name="그림 2" descr="그림 2"/>
          <p:cNvPicPr>
            <a:picLocks noChangeAspect="1"/>
          </p:cNvPicPr>
          <p:nvPr/>
        </p:nvPicPr>
        <p:blipFill>
          <a:blip r:embed="rId3">
            <a:extLst/>
          </a:blip>
          <a:stretch>
            <a:fillRect/>
          </a:stretch>
        </p:blipFill>
        <p:spPr>
          <a:xfrm>
            <a:off x="1841523" y="2893233"/>
            <a:ext cx="3136022" cy="1071534"/>
          </a:xfrm>
          <a:prstGeom prst="rect">
            <a:avLst/>
          </a:prstGeom>
          <a:ln>
            <a:solidFill>
              <a:srgbClr val="808080"/>
            </a:solidFill>
          </a:ln>
        </p:spPr>
      </p:pic>
      <p:sp>
        <p:nvSpPr>
          <p:cNvPr id="505" name="Google Shape;335;p31"/>
          <p:cNvSpPr txBox="1"/>
          <p:nvPr/>
        </p:nvSpPr>
        <p:spPr>
          <a:xfrm>
            <a:off x="6400801" y="6212744"/>
            <a:ext cx="5560565" cy="269199"/>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spAutoFit/>
          </a:bodyPr>
          <a:lstStyle>
            <a:lvl1pPr>
              <a:defRPr sz="1200">
                <a:solidFill>
                  <a:srgbClr val="7F7F7F"/>
                </a:solidFill>
                <a:latin typeface="Malgun Gothic"/>
                <a:ea typeface="Malgun Gothic"/>
                <a:cs typeface="Malgun Gothic"/>
                <a:sym typeface="Malgun Gothic"/>
              </a:defRPr>
            </a:lvl1pPr>
          </a:lstStyle>
          <a:p>
            <a:pPr/>
            <a:r>
              <a:t>https://machinelearningmastery.com/calculate-bleu-score-for-text-python/</a:t>
            </a:r>
          </a:p>
        </p:txBody>
      </p:sp>
      <p:pic>
        <p:nvPicPr>
          <p:cNvPr id="506" name="그림 4" descr="그림 4"/>
          <p:cNvPicPr>
            <a:picLocks noChangeAspect="1"/>
          </p:cNvPicPr>
          <p:nvPr/>
        </p:nvPicPr>
        <p:blipFill>
          <a:blip r:embed="rId4">
            <a:extLst/>
          </a:blip>
          <a:stretch>
            <a:fillRect/>
          </a:stretch>
        </p:blipFill>
        <p:spPr>
          <a:xfrm>
            <a:off x="5980867" y="2893233"/>
            <a:ext cx="5522465" cy="2568784"/>
          </a:xfrm>
          <a:prstGeom prst="rect">
            <a:avLst/>
          </a:prstGeom>
          <a:ln w="12700">
            <a:miter lim="400000"/>
          </a:ln>
        </p:spPr>
      </p:pic>
    </p:spTree>
  </p:cSld>
  <p:clrMapOvr>
    <a:masterClrMapping/>
  </p:clrMapOvr>
  <p:transition xmlns:p14="http://schemas.microsoft.com/office/powerpoint/2010/main" spd="med" advClick="1"/>
</p:sld>
</file>

<file path=ppt/slides/slide4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10" name="Google Shape;370;p35"/>
          <p:cNvSpPr txBox="1"/>
          <p:nvPr>
            <p:ph type="title"/>
          </p:nvPr>
        </p:nvSpPr>
        <p:spPr>
          <a:prstGeom prst="rect">
            <a:avLst/>
          </a:prstGeom>
        </p:spPr>
        <p:txBody>
          <a:bodyPr/>
          <a:lstStyle/>
          <a:p>
            <a:pPr/>
            <a:r>
              <a:t>(4/4) Inference Speed Optimization</a:t>
            </a:r>
          </a:p>
        </p:txBody>
      </p:sp>
      <p:sp>
        <p:nvSpPr>
          <p:cNvPr id="511" name="Google Shape;371;p35"/>
          <p:cNvSpPr txBox="1"/>
          <p:nvPr>
            <p:ph type="body" idx="1"/>
          </p:nvPr>
        </p:nvSpPr>
        <p:spPr>
          <a:prstGeom prst="rect">
            <a:avLst/>
          </a:prstGeom>
        </p:spPr>
        <p:txBody>
          <a:bodyPr/>
          <a:lstStyle/>
          <a:p>
            <a:pPr marL="228600" indent="-228600">
              <a:lnSpc>
                <a:spcPct val="135000"/>
              </a:lnSpc>
              <a:spcBef>
                <a:spcPts val="0"/>
              </a:spcBef>
            </a:pPr>
            <a:r>
              <a:t>Improve translation speed</a:t>
            </a:r>
          </a:p>
          <a:p>
            <a:pPr lvl="1" marL="685800" indent="-228600">
              <a:lnSpc>
                <a:spcPct val="135000"/>
              </a:lnSpc>
              <a:spcBef>
                <a:spcPts val="500"/>
              </a:spcBef>
              <a:buSzPts val="2000"/>
              <a:defRPr sz="2000"/>
            </a:pPr>
            <a:r>
              <a:t>GPU inference, CPU inference</a:t>
            </a:r>
          </a:p>
          <a:p>
            <a:pPr lvl="1" marL="0" indent="584200">
              <a:lnSpc>
                <a:spcPct val="135000"/>
              </a:lnSpc>
              <a:spcBef>
                <a:spcPts val="500"/>
              </a:spcBef>
              <a:buSzTx/>
              <a:buNone/>
              <a:defRPr sz="2000"/>
            </a:pPr>
          </a:p>
          <a:p>
            <a:pPr marL="228600" indent="-228600">
              <a:lnSpc>
                <a:spcPct val="135000"/>
              </a:lnSpc>
            </a:pPr>
            <a:r>
              <a:t>Lighten Model, On-Device NMT</a:t>
            </a:r>
          </a:p>
          <a:p>
            <a:pPr lvl="1" marL="685800" indent="-228600">
              <a:lnSpc>
                <a:spcPct val="135000"/>
              </a:lnSpc>
              <a:spcBef>
                <a:spcPts val="500"/>
              </a:spcBef>
              <a:buSzPts val="2000"/>
              <a:defRPr sz="2000"/>
            </a:pPr>
            <a:r>
              <a:t>Decrease Encoder or Decoder Layer of NMT</a:t>
            </a:r>
          </a:p>
          <a:p>
            <a:pPr lvl="2" marL="1186180" indent="-228600">
              <a:lnSpc>
                <a:spcPct val="135000"/>
              </a:lnSpc>
              <a:spcBef>
                <a:spcPts val="500"/>
              </a:spcBef>
              <a:buSzPts val="2000"/>
              <a:defRPr sz="2000"/>
            </a:pPr>
            <a:r>
              <a:t>Decrease model size, increase speed</a:t>
            </a:r>
          </a:p>
          <a:p>
            <a:pPr lvl="1" marL="685800" indent="-228600">
              <a:lnSpc>
                <a:spcPct val="135000"/>
              </a:lnSpc>
              <a:spcBef>
                <a:spcPts val="500"/>
              </a:spcBef>
              <a:buSzPts val="2000"/>
              <a:defRPr sz="2000"/>
            </a:pPr>
            <a:r>
              <a:t>Decrease model capacity (Algorithm) or change model structure</a:t>
            </a:r>
          </a:p>
          <a:p>
            <a:pPr lvl="1" marL="685800" indent="-228600">
              <a:lnSpc>
                <a:spcPct val="135000"/>
              </a:lnSpc>
              <a:spcBef>
                <a:spcPts val="500"/>
              </a:spcBef>
              <a:buSzPts val="2000"/>
              <a:defRPr sz="2000"/>
            </a:pPr>
            <a:r>
              <a:t>Decrease or share parameter</a:t>
            </a:r>
          </a:p>
          <a:p>
            <a:pPr lvl="1" marL="685800" indent="-228600">
              <a:lnSpc>
                <a:spcPct val="135000"/>
              </a:lnSpc>
              <a:spcBef>
                <a:spcPts val="500"/>
              </a:spcBef>
              <a:buSzPts val="2000"/>
              <a:defRPr sz="2000"/>
            </a:pPr>
            <a:r>
              <a:t>※ </a:t>
            </a:r>
            <a:r>
              <a:t>Often a slight decrease in translation performance </a:t>
            </a:r>
            <a:r>
              <a:t>(trade-off)</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4" name="Google Shape;116;p5"/>
          <p:cNvSpPr txBox="1"/>
          <p:nvPr>
            <p:ph type="title"/>
          </p:nvPr>
        </p:nvSpPr>
        <p:spPr>
          <a:prstGeom prst="rect">
            <a:avLst/>
          </a:prstGeom>
        </p:spPr>
        <p:txBody>
          <a:bodyPr/>
          <a:lstStyle/>
          <a:p>
            <a:pPr/>
            <a:r>
              <a:t>from A.I to Deep Learning...</a:t>
            </a:r>
          </a:p>
        </p:txBody>
      </p:sp>
      <p:pic>
        <p:nvPicPr>
          <p:cNvPr id="135" name="Google Shape;117;p5" descr="Google Shape;117;p5"/>
          <p:cNvPicPr>
            <a:picLocks noChangeAspect="1"/>
          </p:cNvPicPr>
          <p:nvPr/>
        </p:nvPicPr>
        <p:blipFill>
          <a:blip r:embed="rId3">
            <a:extLst/>
          </a:blip>
          <a:stretch>
            <a:fillRect/>
          </a:stretch>
        </p:blipFill>
        <p:spPr>
          <a:xfrm>
            <a:off x="2376485" y="1504950"/>
            <a:ext cx="7439027" cy="4876802"/>
          </a:xfrm>
          <a:prstGeom prst="rect">
            <a:avLst/>
          </a:prstGeom>
          <a:ln w="12700">
            <a:miter lim="400000"/>
          </a:ln>
        </p:spPr>
      </p:pic>
    </p:spTree>
  </p:cSld>
  <p:clrMapOvr>
    <a:masterClrMapping/>
  </p:clrMapOvr>
  <p:transition xmlns:p14="http://schemas.microsoft.com/office/powerpoint/2010/main" spd="med" advClick="1"/>
</p:sld>
</file>

<file path=ppt/slides/slide5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15" name="Google Shape;377;p36"/>
          <p:cNvSpPr txBox="1"/>
          <p:nvPr>
            <p:ph type="title"/>
          </p:nvPr>
        </p:nvSpPr>
        <p:spPr>
          <a:prstGeom prst="rect">
            <a:avLst/>
          </a:prstGeom>
        </p:spPr>
        <p:txBody>
          <a:bodyPr/>
          <a:lstStyle/>
          <a:p>
            <a:pPr/>
            <a:r>
              <a:t>(4/4) Inference Speed Optimization</a:t>
            </a:r>
          </a:p>
        </p:txBody>
      </p:sp>
      <p:sp>
        <p:nvSpPr>
          <p:cNvPr id="516" name="Google Shape;378;p36"/>
          <p:cNvSpPr txBox="1"/>
          <p:nvPr>
            <p:ph type="body" idx="1"/>
          </p:nvPr>
        </p:nvSpPr>
        <p:spPr>
          <a:prstGeom prst="rect">
            <a:avLst/>
          </a:prstGeom>
        </p:spPr>
        <p:txBody>
          <a:bodyPr/>
          <a:lstStyle/>
          <a:p>
            <a:pPr marL="228600" indent="-228600">
              <a:spcBef>
                <a:spcPts val="0"/>
              </a:spcBef>
            </a:pPr>
            <a:r>
              <a:t>(Additional) Knowledge Distillation</a:t>
            </a:r>
          </a:p>
          <a:p>
            <a:pPr lvl="1" marL="685800" indent="-228600">
              <a:spcBef>
                <a:spcPts val="500"/>
              </a:spcBef>
              <a:buSzPts val="2000"/>
              <a:defRPr sz="2000"/>
            </a:pPr>
            <a:r>
              <a:t>Transfer pre-trained knowledge (softer softmax) </a:t>
            </a:r>
            <a:br/>
            <a:r>
              <a:t>from teacher (big model)</a:t>
            </a:r>
            <a:br/>
            <a:r>
              <a:t>to student (small capacity model)</a:t>
            </a:r>
          </a:p>
          <a:p>
            <a:pPr lvl="1" marL="0" indent="457200">
              <a:spcBef>
                <a:spcPts val="500"/>
              </a:spcBef>
              <a:buSzTx/>
              <a:buNone/>
              <a:defRPr sz="2000"/>
            </a:pPr>
          </a:p>
          <a:p>
            <a:pPr lvl="1" marL="685800" indent="-228600">
              <a:spcBef>
                <a:spcPts val="500"/>
              </a:spcBef>
              <a:buSzPts val="2000"/>
              <a:defRPr sz="2000"/>
            </a:pPr>
          </a:p>
          <a:p>
            <a:pPr lvl="1" marL="685800" indent="-228600">
              <a:spcBef>
                <a:spcPts val="500"/>
              </a:spcBef>
              <a:buSzPts val="1200"/>
              <a:defRPr sz="1200"/>
            </a:pPr>
            <a:r>
              <a:t>https://light-tree.tistory.com/196</a:t>
            </a:r>
            <a:endParaRPr sz="2000"/>
          </a:p>
          <a:p>
            <a:pPr lvl="1" marL="685800" indent="-228600">
              <a:spcBef>
                <a:spcPts val="500"/>
              </a:spcBef>
              <a:buSzPts val="1200"/>
              <a:defRPr sz="1200"/>
            </a:pPr>
            <a:r>
              <a:t>https://intellabs.github.io/distiller/knowledge_distillation.html</a:t>
            </a:r>
            <a:endParaRPr sz="2000"/>
          </a:p>
          <a:p>
            <a:pPr lvl="1" marL="685800" indent="-228600">
              <a:spcBef>
                <a:spcPts val="500"/>
              </a:spcBef>
              <a:buSzPts val="1200"/>
              <a:defRPr sz="1200"/>
            </a:pPr>
            <a:r>
              <a:t>http://dmqm.korea.ac.kr/activity/seminar/304</a:t>
            </a:r>
            <a:endParaRPr sz="2000"/>
          </a:p>
          <a:p>
            <a:pPr lvl="1" marL="685800" indent="-228600">
              <a:spcBef>
                <a:spcPts val="500"/>
              </a:spcBef>
              <a:buSzPts val="1200"/>
              <a:defRPr sz="1200"/>
            </a:pPr>
            <a:r>
              <a:t>https://blog.lunit.io/2018/03/22/distilling-the-knowledge-in-a-neural-network-nips-2014-workshop/</a:t>
            </a:r>
          </a:p>
        </p:txBody>
      </p:sp>
      <p:pic>
        <p:nvPicPr>
          <p:cNvPr id="517" name="Google Shape;379;p36" descr="Google Shape;379;p36"/>
          <p:cNvPicPr>
            <a:picLocks noChangeAspect="1"/>
          </p:cNvPicPr>
          <p:nvPr/>
        </p:nvPicPr>
        <p:blipFill>
          <a:blip r:embed="rId3">
            <a:extLst/>
          </a:blip>
          <a:stretch>
            <a:fillRect/>
          </a:stretch>
        </p:blipFill>
        <p:spPr>
          <a:xfrm>
            <a:off x="5790879" y="3021333"/>
            <a:ext cx="5482392" cy="2594419"/>
          </a:xfrm>
          <a:prstGeom prst="rect">
            <a:avLst/>
          </a:prstGeom>
          <a:ln w="12700">
            <a:miter lim="400000"/>
          </a:ln>
        </p:spPr>
      </p:pic>
    </p:spTree>
  </p:cSld>
  <p:clrMapOvr>
    <a:masterClrMapping/>
  </p:clrMapOvr>
  <p:transition xmlns:p14="http://schemas.microsoft.com/office/powerpoint/2010/main" spd="med" advClick="1"/>
</p:sld>
</file>

<file path=ppt/slides/slide5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21" name="Google Shape;455;p40"/>
          <p:cNvSpPr txBox="1"/>
          <p:nvPr>
            <p:ph type="title"/>
          </p:nvPr>
        </p:nvSpPr>
        <p:spPr>
          <a:prstGeom prst="rect">
            <a:avLst/>
          </a:prstGeom>
        </p:spPr>
        <p:txBody>
          <a:bodyPr/>
          <a:lstStyle/>
          <a:p>
            <a:pPr/>
            <a:r>
              <a:t>Open Source</a:t>
            </a:r>
          </a:p>
        </p:txBody>
      </p:sp>
      <p:sp>
        <p:nvSpPr>
          <p:cNvPr id="522" name="Google Shape;456;p40"/>
          <p:cNvSpPr txBox="1"/>
          <p:nvPr>
            <p:ph type="body" idx="1"/>
          </p:nvPr>
        </p:nvSpPr>
        <p:spPr>
          <a:prstGeom prst="rect">
            <a:avLst/>
          </a:prstGeom>
        </p:spPr>
        <p:txBody>
          <a:bodyPr/>
          <a:lstStyle/>
          <a:p>
            <a:pPr marL="185165" indent="-185165" defTabSz="740662">
              <a:lnSpc>
                <a:spcPct val="135000"/>
              </a:lnSpc>
              <a:spcBef>
                <a:spcPts val="0"/>
              </a:spcBef>
              <a:buSzPts val="1900"/>
              <a:defRPr sz="1900"/>
            </a:pPr>
            <a:r>
              <a:t>OpenNMT</a:t>
            </a:r>
          </a:p>
          <a:p>
            <a:pPr lvl="1" marL="555498" indent="-185165" defTabSz="740662">
              <a:lnSpc>
                <a:spcPct val="135000"/>
              </a:lnSpc>
              <a:spcBef>
                <a:spcPts val="400"/>
              </a:spcBef>
              <a:buSzPts val="1600"/>
              <a:defRPr sz="1600"/>
            </a:pPr>
            <a:r>
              <a:t>by Havard NLP group &amp; Systran</a:t>
            </a:r>
          </a:p>
          <a:p>
            <a:pPr lvl="1" marL="555498" indent="-185165" defTabSz="740662">
              <a:lnSpc>
                <a:spcPct val="135000"/>
              </a:lnSpc>
              <a:spcBef>
                <a:spcPts val="400"/>
              </a:spcBef>
              <a:buSzPts val="1600"/>
              <a:defRPr sz="1600"/>
            </a:pPr>
            <a:r>
              <a:t>tensorflow, pytorch</a:t>
            </a:r>
          </a:p>
          <a:p>
            <a:pPr lvl="1" marL="0" indent="473202" defTabSz="740662">
              <a:lnSpc>
                <a:spcPct val="135000"/>
              </a:lnSpc>
              <a:spcBef>
                <a:spcPts val="400"/>
              </a:spcBef>
              <a:buSzTx/>
              <a:buNone/>
              <a:defRPr sz="1600"/>
            </a:pPr>
          </a:p>
          <a:p>
            <a:pPr lvl="1" marL="0" indent="473202" defTabSz="740662">
              <a:lnSpc>
                <a:spcPct val="135000"/>
              </a:lnSpc>
              <a:spcBef>
                <a:spcPts val="400"/>
              </a:spcBef>
              <a:buSzTx/>
              <a:buNone/>
              <a:defRPr sz="1600"/>
            </a:pPr>
          </a:p>
          <a:p>
            <a:pPr lvl="1" marL="0" indent="473202" defTabSz="740662">
              <a:lnSpc>
                <a:spcPct val="135000"/>
              </a:lnSpc>
              <a:spcBef>
                <a:spcPts val="400"/>
              </a:spcBef>
              <a:buSzTx/>
              <a:buNone/>
              <a:defRPr sz="1600"/>
            </a:pPr>
          </a:p>
          <a:p>
            <a:pPr lvl="1" marL="0" indent="473202" defTabSz="740662">
              <a:lnSpc>
                <a:spcPct val="135000"/>
              </a:lnSpc>
              <a:spcBef>
                <a:spcPts val="400"/>
              </a:spcBef>
              <a:buSzTx/>
              <a:buNone/>
              <a:defRPr sz="1600"/>
            </a:pPr>
          </a:p>
          <a:p>
            <a:pPr marL="185165" indent="-185165" defTabSz="740662">
              <a:lnSpc>
                <a:spcPct val="135000"/>
              </a:lnSpc>
              <a:spcBef>
                <a:spcPts val="800"/>
              </a:spcBef>
              <a:buSzPts val="1900"/>
              <a:defRPr sz="1900"/>
            </a:pPr>
            <a:r>
              <a:t>FairSeq </a:t>
            </a:r>
            <a:r>
              <a:rPr sz="900"/>
              <a:t>(</a:t>
            </a:r>
            <a:r>
              <a:rPr b="1" sz="900">
                <a:solidFill>
                  <a:srgbClr val="2E75B5"/>
                </a:solidFill>
              </a:rPr>
              <a:t>F</a:t>
            </a:r>
            <a:r>
              <a:rPr sz="900"/>
              <a:t>acebook </a:t>
            </a:r>
            <a:r>
              <a:rPr b="1" sz="900">
                <a:solidFill>
                  <a:srgbClr val="2E75B5"/>
                </a:solidFill>
              </a:rPr>
              <a:t>AI R</a:t>
            </a:r>
            <a:r>
              <a:rPr sz="900"/>
              <a:t>esearch </a:t>
            </a:r>
            <a:r>
              <a:rPr b="1" sz="900">
                <a:solidFill>
                  <a:srgbClr val="2E75B5"/>
                </a:solidFill>
              </a:rPr>
              <a:t>Seq</a:t>
            </a:r>
            <a:r>
              <a:rPr sz="900"/>
              <a:t>uence-to-Sequence Toolkit)</a:t>
            </a:r>
          </a:p>
          <a:p>
            <a:pPr lvl="1" marL="555498" indent="-185165" defTabSz="740662">
              <a:lnSpc>
                <a:spcPct val="135000"/>
              </a:lnSpc>
              <a:spcBef>
                <a:spcPts val="400"/>
              </a:spcBef>
              <a:buSzPts val="1600"/>
              <a:defRPr sz="1600"/>
            </a:pPr>
            <a:r>
              <a:t>FairSeq</a:t>
            </a:r>
          </a:p>
          <a:p>
            <a:pPr lvl="2" marL="925830" indent="-185165" defTabSz="740662">
              <a:lnSpc>
                <a:spcPct val="135000"/>
              </a:lnSpc>
              <a:spcBef>
                <a:spcPts val="400"/>
              </a:spcBef>
              <a:buSzPts val="1400"/>
              <a:defRPr sz="1400"/>
            </a:pPr>
            <a:r>
              <a:t>by Facebook AI Research</a:t>
            </a:r>
          </a:p>
          <a:p>
            <a:pPr lvl="2" marL="925830" indent="-185165" defTabSz="740662">
              <a:lnSpc>
                <a:spcPct val="135000"/>
              </a:lnSpc>
              <a:spcBef>
                <a:spcPts val="400"/>
              </a:spcBef>
              <a:buSzPts val="1400"/>
              <a:defRPr sz="1400"/>
            </a:pPr>
            <a:r>
              <a:t>pytorch</a:t>
            </a:r>
          </a:p>
        </p:txBody>
      </p:sp>
      <p:pic>
        <p:nvPicPr>
          <p:cNvPr id="523" name="Google Shape;457;p40" descr="Google Shape;457;p40"/>
          <p:cNvPicPr>
            <a:picLocks noChangeAspect="1"/>
          </p:cNvPicPr>
          <p:nvPr/>
        </p:nvPicPr>
        <p:blipFill>
          <a:blip r:embed="rId3">
            <a:extLst/>
          </a:blip>
          <a:stretch>
            <a:fillRect/>
          </a:stretch>
        </p:blipFill>
        <p:spPr>
          <a:xfrm>
            <a:off x="1064444" y="3832888"/>
            <a:ext cx="4684987" cy="2143189"/>
          </a:xfrm>
          <a:prstGeom prst="rect">
            <a:avLst/>
          </a:prstGeom>
          <a:ln w="12700">
            <a:miter lim="400000"/>
          </a:ln>
        </p:spPr>
      </p:pic>
      <p:pic>
        <p:nvPicPr>
          <p:cNvPr id="524" name="Google Shape;458;p40" descr="Google Shape;458;p40"/>
          <p:cNvPicPr>
            <a:picLocks noChangeAspect="1"/>
          </p:cNvPicPr>
          <p:nvPr/>
        </p:nvPicPr>
        <p:blipFill>
          <a:blip r:embed="rId4">
            <a:extLst/>
          </a:blip>
          <a:stretch>
            <a:fillRect/>
          </a:stretch>
        </p:blipFill>
        <p:spPr>
          <a:xfrm>
            <a:off x="8400419" y="2840875"/>
            <a:ext cx="2953381" cy="3648825"/>
          </a:xfrm>
          <a:prstGeom prst="rect">
            <a:avLst/>
          </a:prstGeom>
          <a:ln w="12700">
            <a:miter lim="400000"/>
          </a:ln>
        </p:spPr>
      </p:pic>
    </p:spTree>
  </p:cSld>
  <p:clrMapOvr>
    <a:masterClrMapping/>
  </p:clrMapOvr>
  <p:transition xmlns:p14="http://schemas.microsoft.com/office/powerpoint/2010/main" spd="med" advClick="1"/>
</p:sld>
</file>

<file path=ppt/slides/slide5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547" name="Google Shape;464;p41"/>
          <p:cNvGrpSpPr/>
          <p:nvPr/>
        </p:nvGrpSpPr>
        <p:grpSpPr>
          <a:xfrm>
            <a:off x="839585" y="1715338"/>
            <a:ext cx="10512826" cy="1777594"/>
            <a:chOff x="-1" y="-1"/>
            <a:chExt cx="10512825" cy="1777592"/>
          </a:xfrm>
        </p:grpSpPr>
        <p:sp>
          <p:nvSpPr>
            <p:cNvPr id="528" name="Google Shape;465;p41"/>
            <p:cNvSpPr/>
            <p:nvPr/>
          </p:nvSpPr>
          <p:spPr>
            <a:xfrm>
              <a:off x="-2" y="-2"/>
              <a:ext cx="1745166" cy="938386"/>
            </a:xfrm>
            <a:prstGeom prst="roundRect">
              <a:avLst>
                <a:gd name="adj" fmla="val 10000"/>
              </a:avLst>
            </a:prstGeom>
            <a:solidFill>
              <a:srgbClr val="4372C3"/>
            </a:solidFill>
            <a:ln w="19050" cap="flat">
              <a:solidFill>
                <a:srgbClr val="FFFFFF"/>
              </a:solidFill>
              <a:prstDash val="solid"/>
              <a:miter lim="800000"/>
            </a:ln>
            <a:effectLst/>
          </p:spPr>
          <p:txBody>
            <a:bodyPr wrap="square" lIns="0" tIns="0" rIns="0" bIns="0" numCol="1" anchor="ctr">
              <a:noAutofit/>
            </a:bodyPr>
            <a:lstStyle/>
            <a:p>
              <a:pPr/>
            </a:p>
          </p:txBody>
        </p:sp>
        <p:sp>
          <p:nvSpPr>
            <p:cNvPr id="529" name="Google Shape;466;p41"/>
            <p:cNvSpPr txBox="1"/>
            <p:nvPr/>
          </p:nvSpPr>
          <p:spPr>
            <a:xfrm>
              <a:off x="66023" y="66023"/>
              <a:ext cx="1613115" cy="4572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6200" tIns="76200" rIns="76200" bIns="76200" numCol="1" anchor="t">
              <a:spAutoFit/>
            </a:bodyPr>
            <a:lstStyle>
              <a:lvl1pPr>
                <a:lnSpc>
                  <a:spcPct val="90000"/>
                </a:lnSpc>
                <a:defRPr sz="2000">
                  <a:solidFill>
                    <a:srgbClr val="FFFFFF"/>
                  </a:solidFill>
                  <a:latin typeface="Malgun Gothic"/>
                  <a:ea typeface="Malgun Gothic"/>
                  <a:cs typeface="Malgun Gothic"/>
                  <a:sym typeface="Malgun Gothic"/>
                </a:defRPr>
              </a:lvl1pPr>
            </a:lstStyle>
            <a:p>
              <a:pPr/>
              <a:r>
                <a:t>Dataset</a:t>
              </a:r>
            </a:p>
          </p:txBody>
        </p:sp>
        <p:sp>
          <p:nvSpPr>
            <p:cNvPr id="530" name="Google Shape;467;p41"/>
            <p:cNvSpPr/>
            <p:nvPr/>
          </p:nvSpPr>
          <p:spPr>
            <a:xfrm>
              <a:off x="357441" y="625588"/>
              <a:ext cx="1745166" cy="1152003"/>
            </a:xfrm>
            <a:prstGeom prst="roundRect">
              <a:avLst>
                <a:gd name="adj" fmla="val 10000"/>
              </a:avLst>
            </a:prstGeom>
            <a:solidFill>
              <a:srgbClr val="FFFFFF">
                <a:alpha val="89803"/>
              </a:srgbClr>
            </a:solidFill>
            <a:ln w="12700" cap="flat">
              <a:solidFill>
                <a:srgbClr val="4372C3"/>
              </a:solidFill>
              <a:prstDash val="solid"/>
              <a:miter lim="800000"/>
            </a:ln>
            <a:effectLst/>
          </p:spPr>
          <p:txBody>
            <a:bodyPr wrap="square" lIns="0" tIns="0" rIns="0" bIns="0" numCol="1" anchor="ctr">
              <a:noAutofit/>
            </a:bodyPr>
            <a:lstStyle/>
            <a:p>
              <a:pPr/>
            </a:p>
          </p:txBody>
        </p:sp>
        <p:sp>
          <p:nvSpPr>
            <p:cNvPr id="531" name="Google Shape;468;p41"/>
            <p:cNvSpPr txBox="1"/>
            <p:nvPr/>
          </p:nvSpPr>
          <p:spPr>
            <a:xfrm>
              <a:off x="391182" y="659330"/>
              <a:ext cx="1677682" cy="69389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85325" tIns="85325" rIns="85325" bIns="85325" numCol="1" anchor="t">
              <a:spAutoFit/>
            </a:bodyPr>
            <a:lstStyle/>
            <a:p>
              <a:pPr lvl="1" marL="114300" indent="-114300">
                <a:lnSpc>
                  <a:spcPct val="90000"/>
                </a:lnSpc>
                <a:buClr>
                  <a:srgbClr val="7F7F7F"/>
                </a:buClr>
                <a:buSzPts val="1200"/>
                <a:buFont typeface="Helvetica"/>
                <a:buChar char="•"/>
                <a:defRPr sz="1200">
                  <a:solidFill>
                    <a:srgbClr val="7F7F7F"/>
                  </a:solidFill>
                  <a:latin typeface="Malgun Gothic"/>
                  <a:ea typeface="Malgun Gothic"/>
                  <a:cs typeface="Malgun Gothic"/>
                  <a:sym typeface="Malgun Gothic"/>
                </a:defRPr>
              </a:pPr>
              <a:r>
                <a:t>AI Hub Data</a:t>
              </a:r>
            </a:p>
            <a:p>
              <a:pPr lvl="1" marL="114300" indent="-114300">
                <a:lnSpc>
                  <a:spcPct val="90000"/>
                </a:lnSpc>
                <a:spcBef>
                  <a:spcPts val="100"/>
                </a:spcBef>
                <a:buClr>
                  <a:srgbClr val="7F7F7F"/>
                </a:buClr>
                <a:buSzPts val="1200"/>
                <a:buFont typeface="Helvetica"/>
                <a:buChar char="•"/>
                <a:defRPr sz="1200">
                  <a:solidFill>
                    <a:srgbClr val="7F7F7F"/>
                  </a:solidFill>
                  <a:latin typeface="Malgun Gothic"/>
                  <a:ea typeface="Malgun Gothic"/>
                  <a:cs typeface="Malgun Gothic"/>
                  <a:sym typeface="Malgun Gothic"/>
                </a:defRPr>
              </a:pPr>
              <a:r>
                <a:t>WMT, Europal</a:t>
              </a:r>
            </a:p>
            <a:p>
              <a:pPr lvl="1" marL="114300" indent="-114300">
                <a:lnSpc>
                  <a:spcPct val="90000"/>
                </a:lnSpc>
                <a:spcBef>
                  <a:spcPts val="100"/>
                </a:spcBef>
                <a:buClr>
                  <a:srgbClr val="7F7F7F"/>
                </a:buClr>
                <a:buSzPts val="1200"/>
                <a:buFont typeface="Helvetica"/>
                <a:buChar char="•"/>
                <a:defRPr sz="1200">
                  <a:solidFill>
                    <a:srgbClr val="7F7F7F"/>
                  </a:solidFill>
                  <a:latin typeface="Malgun Gothic"/>
                  <a:ea typeface="Malgun Gothic"/>
                  <a:cs typeface="Malgun Gothic"/>
                  <a:sym typeface="Malgun Gothic"/>
                </a:defRPr>
              </a:pPr>
              <a:r>
                <a:t>...</a:t>
              </a:r>
            </a:p>
          </p:txBody>
        </p:sp>
        <p:sp>
          <p:nvSpPr>
            <p:cNvPr id="532" name="Google Shape;469;p41"/>
            <p:cNvSpPr/>
            <p:nvPr/>
          </p:nvSpPr>
          <p:spPr>
            <a:xfrm>
              <a:off x="2009723" y="95546"/>
              <a:ext cx="560870" cy="434497"/>
            </a:xfrm>
            <a:prstGeom prst="rightArrow">
              <a:avLst>
                <a:gd name="adj1" fmla="val 60000"/>
                <a:gd name="adj2" fmla="val 50000"/>
              </a:avLst>
            </a:prstGeom>
            <a:solidFill>
              <a:srgbClr val="4372C3"/>
            </a:solidFill>
            <a:ln w="12700" cap="flat">
              <a:noFill/>
              <a:miter lim="400000"/>
            </a:ln>
            <a:effectLst/>
          </p:spPr>
          <p:txBody>
            <a:bodyPr wrap="square" lIns="0" tIns="0" rIns="0" bIns="0" numCol="1" anchor="ctr">
              <a:noAutofit/>
            </a:bodyPr>
            <a:lstStyle/>
            <a:p>
              <a:pPr/>
            </a:p>
          </p:txBody>
        </p:sp>
        <p:sp>
          <p:nvSpPr>
            <p:cNvPr id="533" name="Google Shape;471;p41"/>
            <p:cNvSpPr/>
            <p:nvPr/>
          </p:nvSpPr>
          <p:spPr>
            <a:xfrm>
              <a:off x="2803405" y="-2"/>
              <a:ext cx="1745165" cy="938386"/>
            </a:xfrm>
            <a:prstGeom prst="roundRect">
              <a:avLst>
                <a:gd name="adj" fmla="val 10000"/>
              </a:avLst>
            </a:prstGeom>
            <a:solidFill>
              <a:srgbClr val="43BCB8"/>
            </a:solidFill>
            <a:ln w="19050" cap="flat">
              <a:solidFill>
                <a:srgbClr val="FFFFFF"/>
              </a:solidFill>
              <a:prstDash val="solid"/>
              <a:miter lim="800000"/>
            </a:ln>
            <a:effectLst/>
          </p:spPr>
          <p:txBody>
            <a:bodyPr wrap="square" lIns="0" tIns="0" rIns="0" bIns="0" numCol="1" anchor="ctr">
              <a:noAutofit/>
            </a:bodyPr>
            <a:lstStyle/>
            <a:p>
              <a:pPr/>
            </a:p>
          </p:txBody>
        </p:sp>
        <p:sp>
          <p:nvSpPr>
            <p:cNvPr id="534" name="Google Shape;472;p41"/>
            <p:cNvSpPr txBox="1"/>
            <p:nvPr/>
          </p:nvSpPr>
          <p:spPr>
            <a:xfrm>
              <a:off x="2869430" y="66023"/>
              <a:ext cx="1613115" cy="4572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6200" tIns="76200" rIns="76200" bIns="76200" numCol="1" anchor="t">
              <a:spAutoFit/>
            </a:bodyPr>
            <a:lstStyle>
              <a:lvl1pPr>
                <a:lnSpc>
                  <a:spcPct val="90000"/>
                </a:lnSpc>
                <a:defRPr sz="2000">
                  <a:solidFill>
                    <a:srgbClr val="FFFFFF"/>
                  </a:solidFill>
                  <a:latin typeface="Malgun Gothic"/>
                  <a:ea typeface="Malgun Gothic"/>
                  <a:cs typeface="Malgun Gothic"/>
                  <a:sym typeface="Malgun Gothic"/>
                </a:defRPr>
              </a:lvl1pPr>
            </a:lstStyle>
            <a:p>
              <a:pPr/>
              <a:r>
                <a:t>Tokenization</a:t>
              </a:r>
            </a:p>
          </p:txBody>
        </p:sp>
        <p:sp>
          <p:nvSpPr>
            <p:cNvPr id="535" name="Google Shape;473;p41"/>
            <p:cNvSpPr/>
            <p:nvPr/>
          </p:nvSpPr>
          <p:spPr>
            <a:xfrm>
              <a:off x="3160848" y="625588"/>
              <a:ext cx="1745165" cy="1152003"/>
            </a:xfrm>
            <a:prstGeom prst="roundRect">
              <a:avLst>
                <a:gd name="adj" fmla="val 10000"/>
              </a:avLst>
            </a:prstGeom>
            <a:solidFill>
              <a:srgbClr val="FFFFFF">
                <a:alpha val="89803"/>
              </a:srgbClr>
            </a:solidFill>
            <a:ln w="12700" cap="flat">
              <a:solidFill>
                <a:srgbClr val="43BCB8"/>
              </a:solidFill>
              <a:prstDash val="solid"/>
              <a:miter lim="800000"/>
            </a:ln>
            <a:effectLst/>
          </p:spPr>
          <p:txBody>
            <a:bodyPr wrap="square" lIns="0" tIns="0" rIns="0" bIns="0" numCol="1" anchor="ctr">
              <a:noAutofit/>
            </a:bodyPr>
            <a:lstStyle/>
            <a:p>
              <a:pPr/>
            </a:p>
          </p:txBody>
        </p:sp>
        <p:sp>
          <p:nvSpPr>
            <p:cNvPr id="536" name="Google Shape;474;p41"/>
            <p:cNvSpPr txBox="1"/>
            <p:nvPr/>
          </p:nvSpPr>
          <p:spPr>
            <a:xfrm>
              <a:off x="3194589" y="659330"/>
              <a:ext cx="1677682" cy="68119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85325" tIns="85325" rIns="85325" bIns="85325" numCol="1" anchor="t">
              <a:spAutoFit/>
            </a:bodyPr>
            <a:lstStyle/>
            <a:p>
              <a:pPr lvl="1" marL="114300" indent="-114300">
                <a:lnSpc>
                  <a:spcPct val="90000"/>
                </a:lnSpc>
                <a:buClr>
                  <a:srgbClr val="7F7F7F"/>
                </a:buClr>
                <a:buSzPts val="1200"/>
                <a:buFont typeface="Helvetica"/>
                <a:buChar char="•"/>
                <a:defRPr sz="1200">
                  <a:solidFill>
                    <a:srgbClr val="7F7F7F"/>
                  </a:solidFill>
                  <a:latin typeface="Malgun Gothic"/>
                  <a:ea typeface="Malgun Gothic"/>
                  <a:cs typeface="Malgun Gothic"/>
                  <a:sym typeface="Malgun Gothic"/>
                </a:defRPr>
              </a:pPr>
              <a:r>
                <a:t>Mecab, Okt, Moses…</a:t>
              </a:r>
            </a:p>
            <a:p>
              <a:pPr lvl="1" marL="114300" indent="-114300">
                <a:lnSpc>
                  <a:spcPct val="90000"/>
                </a:lnSpc>
                <a:spcBef>
                  <a:spcPts val="100"/>
                </a:spcBef>
                <a:buClr>
                  <a:srgbClr val="7F7F7F"/>
                </a:buClr>
                <a:buSzPts val="1200"/>
                <a:buFont typeface="Helvetica"/>
                <a:buChar char="•"/>
                <a:defRPr sz="1200">
                  <a:solidFill>
                    <a:srgbClr val="7F7F7F"/>
                  </a:solidFill>
                  <a:latin typeface="Malgun Gothic"/>
                  <a:ea typeface="Malgun Gothic"/>
                  <a:cs typeface="Malgun Gothic"/>
                  <a:sym typeface="Malgun Gothic"/>
                </a:defRPr>
              </a:pPr>
              <a:r>
                <a:t>BPE</a:t>
              </a:r>
            </a:p>
          </p:txBody>
        </p:sp>
        <p:sp>
          <p:nvSpPr>
            <p:cNvPr id="537" name="Google Shape;475;p41"/>
            <p:cNvSpPr/>
            <p:nvPr/>
          </p:nvSpPr>
          <p:spPr>
            <a:xfrm>
              <a:off x="4813129" y="95546"/>
              <a:ext cx="560870" cy="434497"/>
            </a:xfrm>
            <a:prstGeom prst="rightArrow">
              <a:avLst>
                <a:gd name="adj1" fmla="val 60000"/>
                <a:gd name="adj2" fmla="val 50000"/>
              </a:avLst>
            </a:prstGeom>
            <a:solidFill>
              <a:srgbClr val="44B78C"/>
            </a:solidFill>
            <a:ln w="12700" cap="flat">
              <a:noFill/>
              <a:miter lim="400000"/>
            </a:ln>
            <a:effectLst/>
          </p:spPr>
          <p:txBody>
            <a:bodyPr wrap="square" lIns="0" tIns="0" rIns="0" bIns="0" numCol="1" anchor="ctr">
              <a:noAutofit/>
            </a:bodyPr>
            <a:lstStyle/>
            <a:p>
              <a:pPr/>
            </a:p>
          </p:txBody>
        </p:sp>
        <p:sp>
          <p:nvSpPr>
            <p:cNvPr id="538" name="Google Shape;477;p41"/>
            <p:cNvSpPr/>
            <p:nvPr/>
          </p:nvSpPr>
          <p:spPr>
            <a:xfrm>
              <a:off x="5606810" y="-2"/>
              <a:ext cx="1745166" cy="938386"/>
            </a:xfrm>
            <a:prstGeom prst="roundRect">
              <a:avLst>
                <a:gd name="adj" fmla="val 10000"/>
              </a:avLst>
            </a:prstGeom>
            <a:solidFill>
              <a:srgbClr val="45B363"/>
            </a:solidFill>
            <a:ln w="19050" cap="flat">
              <a:solidFill>
                <a:srgbClr val="FFFFFF"/>
              </a:solidFill>
              <a:prstDash val="solid"/>
              <a:miter lim="800000"/>
            </a:ln>
            <a:effectLst/>
          </p:spPr>
          <p:txBody>
            <a:bodyPr wrap="square" lIns="0" tIns="0" rIns="0" bIns="0" numCol="1" anchor="ctr">
              <a:noAutofit/>
            </a:bodyPr>
            <a:lstStyle/>
            <a:p>
              <a:pPr/>
            </a:p>
          </p:txBody>
        </p:sp>
        <p:sp>
          <p:nvSpPr>
            <p:cNvPr id="539" name="Google Shape;478;p41"/>
            <p:cNvSpPr txBox="1"/>
            <p:nvPr/>
          </p:nvSpPr>
          <p:spPr>
            <a:xfrm>
              <a:off x="5672835" y="66023"/>
              <a:ext cx="1613115" cy="4572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6200" tIns="76200" rIns="76200" bIns="76200" numCol="1" anchor="t">
              <a:spAutoFit/>
            </a:bodyPr>
            <a:lstStyle>
              <a:lvl1pPr>
                <a:lnSpc>
                  <a:spcPct val="90000"/>
                </a:lnSpc>
                <a:defRPr sz="2000">
                  <a:solidFill>
                    <a:srgbClr val="FFFFFF"/>
                  </a:solidFill>
                  <a:latin typeface="Malgun Gothic"/>
                  <a:ea typeface="Malgun Gothic"/>
                  <a:cs typeface="Malgun Gothic"/>
                  <a:sym typeface="Malgun Gothic"/>
                </a:defRPr>
              </a:lvl1pPr>
            </a:lstStyle>
            <a:p>
              <a:pPr/>
              <a:r>
                <a:t>Model Train</a:t>
              </a:r>
            </a:p>
          </p:txBody>
        </p:sp>
        <p:sp>
          <p:nvSpPr>
            <p:cNvPr id="540" name="Google Shape;479;p41"/>
            <p:cNvSpPr/>
            <p:nvPr/>
          </p:nvSpPr>
          <p:spPr>
            <a:xfrm>
              <a:off x="5964253" y="625588"/>
              <a:ext cx="1745166" cy="1152003"/>
            </a:xfrm>
            <a:prstGeom prst="roundRect">
              <a:avLst>
                <a:gd name="adj" fmla="val 10000"/>
              </a:avLst>
            </a:prstGeom>
            <a:solidFill>
              <a:srgbClr val="FFFFFF">
                <a:alpha val="89803"/>
              </a:srgbClr>
            </a:solidFill>
            <a:ln w="12700" cap="flat">
              <a:solidFill>
                <a:srgbClr val="45B363"/>
              </a:solidFill>
              <a:prstDash val="solid"/>
              <a:miter lim="800000"/>
            </a:ln>
            <a:effectLst/>
          </p:spPr>
          <p:txBody>
            <a:bodyPr wrap="square" lIns="0" tIns="0" rIns="0" bIns="0" numCol="1" anchor="ctr">
              <a:noAutofit/>
            </a:bodyPr>
            <a:lstStyle/>
            <a:p>
              <a:pPr/>
            </a:p>
          </p:txBody>
        </p:sp>
        <p:sp>
          <p:nvSpPr>
            <p:cNvPr id="541" name="Google Shape;480;p41"/>
            <p:cNvSpPr txBox="1"/>
            <p:nvPr/>
          </p:nvSpPr>
          <p:spPr>
            <a:xfrm>
              <a:off x="5997996" y="659330"/>
              <a:ext cx="1677681" cy="52117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85325" tIns="85325" rIns="85325" bIns="85325" numCol="1" anchor="t">
              <a:spAutoFit/>
            </a:bodyPr>
            <a:lstStyle/>
            <a:p>
              <a:pPr lvl="1" marL="114300" indent="-114300">
                <a:lnSpc>
                  <a:spcPct val="90000"/>
                </a:lnSpc>
                <a:buClr>
                  <a:srgbClr val="7F7F7F"/>
                </a:buClr>
                <a:buSzPts val="1200"/>
                <a:buFont typeface="Helvetica"/>
                <a:buChar char="•"/>
                <a:defRPr sz="1200">
                  <a:solidFill>
                    <a:srgbClr val="7F7F7F"/>
                  </a:solidFill>
                  <a:latin typeface="Malgun Gothic"/>
                  <a:ea typeface="Malgun Gothic"/>
                  <a:cs typeface="Malgun Gothic"/>
                  <a:sym typeface="Malgun Gothic"/>
                </a:defRPr>
              </a:pPr>
              <a:r>
                <a:t>OpenNMT</a:t>
              </a:r>
            </a:p>
            <a:p>
              <a:pPr lvl="1" marL="114300" indent="-114300">
                <a:lnSpc>
                  <a:spcPct val="90000"/>
                </a:lnSpc>
                <a:spcBef>
                  <a:spcPts val="100"/>
                </a:spcBef>
                <a:buClr>
                  <a:srgbClr val="7F7F7F"/>
                </a:buClr>
                <a:buSzPts val="1200"/>
                <a:buFont typeface="Helvetica"/>
                <a:buChar char="•"/>
                <a:defRPr sz="1200">
                  <a:solidFill>
                    <a:srgbClr val="7F7F7F"/>
                  </a:solidFill>
                  <a:latin typeface="Malgun Gothic"/>
                  <a:ea typeface="Malgun Gothic"/>
                  <a:cs typeface="Malgun Gothic"/>
                  <a:sym typeface="Malgun Gothic"/>
                </a:defRPr>
              </a:pPr>
              <a:r>
                <a:t>FairSeq</a:t>
              </a:r>
            </a:p>
          </p:txBody>
        </p:sp>
        <p:sp>
          <p:nvSpPr>
            <p:cNvPr id="542" name="Google Shape;481;p41"/>
            <p:cNvSpPr/>
            <p:nvPr/>
          </p:nvSpPr>
          <p:spPr>
            <a:xfrm>
              <a:off x="7616536" y="95546"/>
              <a:ext cx="560870" cy="434497"/>
            </a:xfrm>
            <a:prstGeom prst="rightArrow">
              <a:avLst>
                <a:gd name="adj1" fmla="val 60000"/>
                <a:gd name="adj2" fmla="val 50000"/>
              </a:avLst>
            </a:prstGeom>
            <a:solidFill>
              <a:srgbClr val="6FAA47"/>
            </a:solidFill>
            <a:ln w="12700" cap="flat">
              <a:noFill/>
              <a:miter lim="400000"/>
            </a:ln>
            <a:effectLst/>
          </p:spPr>
          <p:txBody>
            <a:bodyPr wrap="square" lIns="0" tIns="0" rIns="0" bIns="0" numCol="1" anchor="ctr">
              <a:noAutofit/>
            </a:bodyPr>
            <a:lstStyle/>
            <a:p>
              <a:pPr/>
            </a:p>
          </p:txBody>
        </p:sp>
        <p:sp>
          <p:nvSpPr>
            <p:cNvPr id="543" name="Google Shape;483;p41"/>
            <p:cNvSpPr/>
            <p:nvPr/>
          </p:nvSpPr>
          <p:spPr>
            <a:xfrm>
              <a:off x="8410217" y="-2"/>
              <a:ext cx="1745165" cy="938386"/>
            </a:xfrm>
            <a:prstGeom prst="roundRect">
              <a:avLst>
                <a:gd name="adj" fmla="val 10000"/>
              </a:avLst>
            </a:prstGeom>
            <a:solidFill>
              <a:srgbClr val="6FAA47"/>
            </a:solidFill>
            <a:ln w="19050" cap="flat">
              <a:solidFill>
                <a:srgbClr val="FFFFFF"/>
              </a:solidFill>
              <a:prstDash val="solid"/>
              <a:miter lim="800000"/>
            </a:ln>
            <a:effectLst/>
          </p:spPr>
          <p:txBody>
            <a:bodyPr wrap="square" lIns="0" tIns="0" rIns="0" bIns="0" numCol="1" anchor="ctr">
              <a:noAutofit/>
            </a:bodyPr>
            <a:lstStyle/>
            <a:p>
              <a:pPr/>
            </a:p>
          </p:txBody>
        </p:sp>
        <p:sp>
          <p:nvSpPr>
            <p:cNvPr id="544" name="Google Shape;484;p41"/>
            <p:cNvSpPr txBox="1"/>
            <p:nvPr/>
          </p:nvSpPr>
          <p:spPr>
            <a:xfrm>
              <a:off x="8476241" y="66023"/>
              <a:ext cx="1613115" cy="4572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6200" tIns="76200" rIns="76200" bIns="76200" numCol="1" anchor="t">
              <a:spAutoFit/>
            </a:bodyPr>
            <a:lstStyle>
              <a:lvl1pPr>
                <a:lnSpc>
                  <a:spcPct val="90000"/>
                </a:lnSpc>
                <a:defRPr sz="2000">
                  <a:solidFill>
                    <a:srgbClr val="FFFFFF"/>
                  </a:solidFill>
                  <a:latin typeface="Malgun Gothic"/>
                  <a:ea typeface="Malgun Gothic"/>
                  <a:cs typeface="Malgun Gothic"/>
                  <a:sym typeface="Malgun Gothic"/>
                </a:defRPr>
              </a:lvl1pPr>
            </a:lstStyle>
            <a:p>
              <a:pPr/>
              <a:r>
                <a:t>Evaluation</a:t>
              </a:r>
            </a:p>
          </p:txBody>
        </p:sp>
        <p:sp>
          <p:nvSpPr>
            <p:cNvPr id="545" name="Google Shape;485;p41"/>
            <p:cNvSpPr/>
            <p:nvPr/>
          </p:nvSpPr>
          <p:spPr>
            <a:xfrm>
              <a:off x="8767659" y="625588"/>
              <a:ext cx="1745165" cy="1152003"/>
            </a:xfrm>
            <a:prstGeom prst="roundRect">
              <a:avLst>
                <a:gd name="adj" fmla="val 10000"/>
              </a:avLst>
            </a:prstGeom>
            <a:solidFill>
              <a:srgbClr val="FFFFFF">
                <a:alpha val="89803"/>
              </a:srgbClr>
            </a:solidFill>
            <a:ln w="12700" cap="flat">
              <a:solidFill>
                <a:srgbClr val="6FAA47"/>
              </a:solidFill>
              <a:prstDash val="solid"/>
              <a:miter lim="800000"/>
            </a:ln>
            <a:effectLst/>
          </p:spPr>
          <p:txBody>
            <a:bodyPr wrap="square" lIns="0" tIns="0" rIns="0" bIns="0" numCol="1" anchor="ctr">
              <a:noAutofit/>
            </a:bodyPr>
            <a:lstStyle/>
            <a:p>
              <a:pPr/>
            </a:p>
          </p:txBody>
        </p:sp>
        <p:sp>
          <p:nvSpPr>
            <p:cNvPr id="546" name="Google Shape;486;p41"/>
            <p:cNvSpPr txBox="1"/>
            <p:nvPr/>
          </p:nvSpPr>
          <p:spPr>
            <a:xfrm>
              <a:off x="8801400" y="659330"/>
              <a:ext cx="1677682" cy="52117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85325" tIns="85325" rIns="85325" bIns="85325" numCol="1" anchor="t">
              <a:spAutoFit/>
            </a:bodyPr>
            <a:lstStyle/>
            <a:p>
              <a:pPr lvl="1" marL="114300" indent="-114300">
                <a:lnSpc>
                  <a:spcPct val="90000"/>
                </a:lnSpc>
                <a:buClr>
                  <a:srgbClr val="7F7F7F"/>
                </a:buClr>
                <a:buSzPts val="1200"/>
                <a:buFont typeface="Helvetica"/>
                <a:buChar char="•"/>
                <a:defRPr sz="1200">
                  <a:solidFill>
                    <a:srgbClr val="7F7F7F"/>
                  </a:solidFill>
                  <a:latin typeface="Malgun Gothic"/>
                  <a:ea typeface="Malgun Gothic"/>
                  <a:cs typeface="Malgun Gothic"/>
                  <a:sym typeface="Malgun Gothic"/>
                </a:defRPr>
              </a:pPr>
              <a:r>
                <a:t>Model test</a:t>
              </a:r>
            </a:p>
            <a:p>
              <a:pPr lvl="1" marL="114300" indent="-114300">
                <a:lnSpc>
                  <a:spcPct val="90000"/>
                </a:lnSpc>
                <a:spcBef>
                  <a:spcPts val="100"/>
                </a:spcBef>
                <a:buClr>
                  <a:srgbClr val="7F7F7F"/>
                </a:buClr>
                <a:buSzPts val="1200"/>
                <a:buFont typeface="Helvetica"/>
                <a:buChar char="•"/>
                <a:defRPr sz="1200">
                  <a:solidFill>
                    <a:srgbClr val="7F7F7F"/>
                  </a:solidFill>
                  <a:latin typeface="Malgun Gothic"/>
                  <a:ea typeface="Malgun Gothic"/>
                  <a:cs typeface="Malgun Gothic"/>
                  <a:sym typeface="Malgun Gothic"/>
                </a:defRPr>
              </a:pPr>
              <a:r>
                <a:t>BLUE score</a:t>
              </a:r>
            </a:p>
          </p:txBody>
        </p:sp>
      </p:grpSp>
      <p:sp>
        <p:nvSpPr>
          <p:cNvPr id="548" name="Google Shape;487;p41"/>
          <p:cNvSpPr txBox="1"/>
          <p:nvPr>
            <p:ph type="title"/>
          </p:nvPr>
        </p:nvSpPr>
        <p:spPr>
          <a:prstGeom prst="rect">
            <a:avLst/>
          </a:prstGeom>
        </p:spPr>
        <p:txBody>
          <a:bodyPr/>
          <a:lstStyle/>
          <a:p>
            <a:pPr/>
            <a:r>
              <a:t>Example</a:t>
            </a:r>
          </a:p>
        </p:txBody>
      </p:sp>
      <p:graphicFrame>
        <p:nvGraphicFramePr>
          <p:cNvPr id="549" name="Google Shape;488;p41"/>
          <p:cNvGraphicFramePr/>
          <p:nvPr/>
        </p:nvGraphicFramePr>
        <p:xfrm>
          <a:off x="986657" y="3859241"/>
          <a:ext cx="10218675" cy="1483401"/>
        </p:xfrm>
        <a:graphic xmlns:a="http://schemas.openxmlformats.org/drawingml/2006/main">
          <a:graphicData uri="http://schemas.openxmlformats.org/drawingml/2006/table">
            <a:tbl>
              <a:tblPr firstCol="0" firstRow="1" lastCol="0" lastRow="0" bandCol="0" bandRow="1" rtl="0">
                <a:tableStyleId>{4C3C2611-4C71-4FC5-86AE-919BDF0F9419}</a:tableStyleId>
              </a:tblPr>
              <a:tblGrid>
                <a:gridCol w="3406225"/>
                <a:gridCol w="3406225"/>
                <a:gridCol w="3406225"/>
              </a:tblGrid>
              <a:tr h="370850">
                <a:tc>
                  <a:txBody>
                    <a:bodyPr/>
                    <a:lstStyle/>
                    <a:p>
                      <a:pPr algn="ctr">
                        <a:defRPr b="0" sz="1800">
                          <a:solidFill>
                            <a:srgbClr val="000000"/>
                          </a:solidFill>
                        </a:defRPr>
                      </a:pPr>
                      <a:r>
                        <a:rPr b="1" sz="1600">
                          <a:solidFill>
                            <a:srgbClr val="FFFFFF"/>
                          </a:solidFill>
                          <a:sym typeface="Arial"/>
                        </a:rPr>
                        <a:t>Original (KO)</a:t>
                      </a:r>
                    </a:p>
                  </a:txBody>
                  <a:tcPr marL="45725" marR="45725" marT="45725" marB="45725" anchor="t" anchorCtr="0" horzOverflow="overflow"/>
                </a:tc>
                <a:tc>
                  <a:txBody>
                    <a:bodyPr/>
                    <a:lstStyle/>
                    <a:p>
                      <a:pPr algn="ctr">
                        <a:defRPr b="0" sz="1800">
                          <a:solidFill>
                            <a:srgbClr val="000000"/>
                          </a:solidFill>
                        </a:defRPr>
                      </a:pPr>
                      <a:r>
                        <a:rPr b="1" sz="1600">
                          <a:solidFill>
                            <a:srgbClr val="FFFFFF"/>
                          </a:solidFill>
                          <a:sym typeface="Arial"/>
                        </a:rPr>
                        <a:t>Reference (EN)</a:t>
                      </a:r>
                    </a:p>
                  </a:txBody>
                  <a:tcPr marL="45725" marR="45725" marT="45725" marB="45725" anchor="t" anchorCtr="0" horzOverflow="overflow"/>
                </a:tc>
                <a:tc>
                  <a:txBody>
                    <a:bodyPr/>
                    <a:lstStyle/>
                    <a:p>
                      <a:pPr algn="ctr">
                        <a:defRPr b="0" sz="1800">
                          <a:solidFill>
                            <a:srgbClr val="000000"/>
                          </a:solidFill>
                        </a:defRPr>
                      </a:pPr>
                      <a:r>
                        <a:rPr b="1" sz="1600">
                          <a:solidFill>
                            <a:srgbClr val="FFFFFF"/>
                          </a:solidFill>
                          <a:sym typeface="Arial"/>
                        </a:rPr>
                        <a:t>OpenNMT Translation Result</a:t>
                      </a:r>
                    </a:p>
                  </a:txBody>
                  <a:tcPr marL="45725" marR="45725" marT="45725" marB="45725" anchor="t" anchorCtr="0" horzOverflow="overflow"/>
                </a:tc>
              </a:tr>
              <a:tr h="370850">
                <a:tc>
                  <a:txBody>
                    <a:bodyPr/>
                    <a:lstStyle/>
                    <a:p>
                      <a:pPr algn="l">
                        <a:defRPr>
                          <a:solidFill>
                            <a:srgbClr val="595959"/>
                          </a:solidFill>
                          <a:latin typeface="+mn-lt"/>
                          <a:ea typeface="+mn-ea"/>
                          <a:cs typeface="+mn-cs"/>
                          <a:sym typeface="Helvetica"/>
                        </a:defRPr>
                      </a:pPr>
                      <a:r>
                        <a:t>우리는 일주일에 </a:t>
                      </a:r>
                      <a:r>
                        <a:rPr>
                          <a:latin typeface="+mj-lt"/>
                          <a:ea typeface="+mj-ea"/>
                          <a:cs typeface="+mj-cs"/>
                          <a:sym typeface="Arial"/>
                        </a:rPr>
                        <a:t>5 </a:t>
                      </a:r>
                      <a:r>
                        <a:t>일을 학교에 갑니다</a:t>
                      </a:r>
                      <a:r>
                        <a:rPr>
                          <a:latin typeface="+mj-lt"/>
                          <a:ea typeface="+mj-ea"/>
                          <a:cs typeface="+mj-cs"/>
                          <a:sym typeface="Arial"/>
                        </a:rPr>
                        <a:t>.</a:t>
                      </a:r>
                    </a:p>
                  </a:txBody>
                  <a:tcPr marL="45725" marR="45725" marT="45725" marB="45725" anchor="ctr" anchorCtr="0" horzOverflow="overflow"/>
                </a:tc>
                <a:tc>
                  <a:txBody>
                    <a:bodyPr/>
                    <a:lstStyle/>
                    <a:p>
                      <a:pPr algn="l">
                        <a:defRPr sz="1800"/>
                      </a:pPr>
                      <a:r>
                        <a:rPr sz="1200">
                          <a:solidFill>
                            <a:srgbClr val="595959"/>
                          </a:solidFill>
                          <a:sym typeface="Arial"/>
                        </a:rPr>
                        <a:t>We go to school 5 days a week.</a:t>
                      </a:r>
                    </a:p>
                  </a:txBody>
                  <a:tcPr marL="45725" marR="45725" marT="45725" marB="45725" anchor="ctr" anchorCtr="0" horzOverflow="overflow"/>
                </a:tc>
                <a:tc>
                  <a:txBody>
                    <a:bodyPr/>
                    <a:lstStyle/>
                    <a:p>
                      <a:pPr algn="l">
                        <a:defRPr>
                          <a:solidFill>
                            <a:srgbClr val="595959"/>
                          </a:solidFill>
                          <a:sym typeface="Arial"/>
                        </a:defRPr>
                      </a:pPr>
                      <a:r>
                        <a:t>We go to school </a:t>
                      </a:r>
                      <a:r>
                        <a:rPr>
                          <a:solidFill>
                            <a:srgbClr val="FF0000"/>
                          </a:solidFill>
                        </a:rPr>
                        <a:t>for</a:t>
                      </a:r>
                      <a:r>
                        <a:t> 5 days a week.</a:t>
                      </a:r>
                    </a:p>
                  </a:txBody>
                  <a:tcPr marL="45725" marR="45725" marT="45725" marB="45725" anchor="ctr" anchorCtr="0" horzOverflow="overflow"/>
                </a:tc>
              </a:tr>
              <a:tr h="370850">
                <a:tc>
                  <a:txBody>
                    <a:bodyPr/>
                    <a:lstStyle/>
                    <a:p>
                      <a:pPr algn="l">
                        <a:defRPr>
                          <a:solidFill>
                            <a:srgbClr val="595959"/>
                          </a:solidFill>
                          <a:latin typeface="+mn-lt"/>
                          <a:ea typeface="+mn-ea"/>
                          <a:cs typeface="+mn-cs"/>
                          <a:sym typeface="Helvetica"/>
                        </a:defRPr>
                      </a:pPr>
                      <a:r>
                        <a:t>다음 주말에는 함께 술을 마시기로 해요</a:t>
                      </a:r>
                      <a:r>
                        <a:rPr>
                          <a:latin typeface="+mj-lt"/>
                          <a:ea typeface="+mj-ea"/>
                          <a:cs typeface="+mj-cs"/>
                          <a:sym typeface="Arial"/>
                        </a:rPr>
                        <a:t>.</a:t>
                      </a:r>
                    </a:p>
                  </a:txBody>
                  <a:tcPr marL="45725" marR="45725" marT="45725" marB="45725" anchor="ctr" anchorCtr="0" horzOverflow="overflow"/>
                </a:tc>
                <a:tc>
                  <a:txBody>
                    <a:bodyPr/>
                    <a:lstStyle/>
                    <a:p>
                      <a:pPr algn="l">
                        <a:defRPr sz="1800"/>
                      </a:pPr>
                      <a:r>
                        <a:rPr sz="1200">
                          <a:solidFill>
                            <a:srgbClr val="595959"/>
                          </a:solidFill>
                          <a:sym typeface="Arial"/>
                        </a:rPr>
                        <a:t>Let's drink together next weekend.</a:t>
                      </a:r>
                    </a:p>
                  </a:txBody>
                  <a:tcPr marL="45725" marR="45725" marT="45725" marB="45725" anchor="ctr" anchorCtr="0" horzOverflow="overflow"/>
                </a:tc>
                <a:tc>
                  <a:txBody>
                    <a:bodyPr/>
                    <a:lstStyle/>
                    <a:p>
                      <a:pPr algn="l">
                        <a:defRPr>
                          <a:solidFill>
                            <a:srgbClr val="FF0000"/>
                          </a:solidFill>
                          <a:sym typeface="Arial"/>
                        </a:defRPr>
                      </a:pPr>
                      <a:r>
                        <a:t>I will </a:t>
                      </a:r>
                      <a:r>
                        <a:rPr>
                          <a:solidFill>
                            <a:srgbClr val="595959"/>
                          </a:solidFill>
                        </a:rPr>
                        <a:t>drink together next weekend.</a:t>
                      </a:r>
                    </a:p>
                  </a:txBody>
                  <a:tcPr marL="45725" marR="45725" marT="45725" marB="45725" anchor="ctr" anchorCtr="0" horzOverflow="overflow"/>
                </a:tc>
              </a:tr>
              <a:tr h="370850">
                <a:tc>
                  <a:txBody>
                    <a:bodyPr/>
                    <a:lstStyle/>
                    <a:p>
                      <a:pPr algn="l">
                        <a:defRPr>
                          <a:solidFill>
                            <a:srgbClr val="595959"/>
                          </a:solidFill>
                          <a:latin typeface="+mn-lt"/>
                          <a:ea typeface="+mn-ea"/>
                          <a:cs typeface="+mn-cs"/>
                          <a:sym typeface="Helvetica"/>
                        </a:defRPr>
                      </a:pPr>
                      <a:r>
                        <a:t>난 당신이 행복해지기를 너무나 원해요</a:t>
                      </a:r>
                      <a:r>
                        <a:rPr>
                          <a:latin typeface="+mj-lt"/>
                          <a:ea typeface="+mj-ea"/>
                          <a:cs typeface="+mj-cs"/>
                          <a:sym typeface="Arial"/>
                        </a:rPr>
                        <a:t>.</a:t>
                      </a:r>
                    </a:p>
                  </a:txBody>
                  <a:tcPr marL="45725" marR="45725" marT="45725" marB="45725" anchor="ctr" anchorCtr="0" horzOverflow="overflow"/>
                </a:tc>
                <a:tc>
                  <a:txBody>
                    <a:bodyPr/>
                    <a:lstStyle/>
                    <a:p>
                      <a:pPr algn="l">
                        <a:defRPr sz="1800"/>
                      </a:pPr>
                      <a:r>
                        <a:rPr sz="1200">
                          <a:solidFill>
                            <a:srgbClr val="595959"/>
                          </a:solidFill>
                          <a:sym typeface="Arial"/>
                        </a:rPr>
                        <a:t>I so want you to be happy.</a:t>
                      </a:r>
                    </a:p>
                  </a:txBody>
                  <a:tcPr marL="45725" marR="45725" marT="45725" marB="45725" anchor="ctr" anchorCtr="0" horzOverflow="overflow"/>
                </a:tc>
                <a:tc>
                  <a:txBody>
                    <a:bodyPr/>
                    <a:lstStyle/>
                    <a:p>
                      <a:pPr algn="l">
                        <a:defRPr>
                          <a:solidFill>
                            <a:srgbClr val="595959"/>
                          </a:solidFill>
                          <a:sym typeface="Arial"/>
                        </a:defRPr>
                      </a:pPr>
                      <a:r>
                        <a:t>I </a:t>
                      </a:r>
                      <a:r>
                        <a:rPr>
                          <a:solidFill>
                            <a:srgbClr val="FF0000"/>
                          </a:solidFill>
                        </a:rPr>
                        <a:t>really</a:t>
                      </a:r>
                      <a:r>
                        <a:t> want you to be happy.</a:t>
                      </a:r>
                    </a:p>
                  </a:txBody>
                  <a:tcPr marL="45725" marR="45725" marT="45725" marB="45725" anchor="ctr" anchorCtr="0" horzOverflow="overflow"/>
                </a:tc>
              </a:tr>
            </a:tbl>
          </a:graphicData>
        </a:graphic>
      </p:graphicFrame>
    </p:spTree>
  </p:cSld>
  <p:clrMapOvr>
    <a:masterClrMapping/>
  </p:clrMapOvr>
  <p:transition xmlns:p14="http://schemas.microsoft.com/office/powerpoint/2010/main" spd="med" advClick="1"/>
</p:sld>
</file>

<file path=ppt/slides/slide5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53" name="Google Shape;493;p42"/>
          <p:cNvSpPr txBox="1"/>
          <p:nvPr>
            <p:ph type="title"/>
          </p:nvPr>
        </p:nvSpPr>
        <p:spPr>
          <a:xfrm>
            <a:off x="2612697" y="2206625"/>
            <a:ext cx="2519855" cy="1028700"/>
          </a:xfrm>
          <a:prstGeom prst="rect">
            <a:avLst/>
          </a:prstGeom>
        </p:spPr>
        <p:txBody>
          <a:bodyPr/>
          <a:lstStyle>
            <a:lvl1pPr algn="ctr"/>
          </a:lstStyle>
          <a:p>
            <a:pPr/>
            <a:r>
              <a:t>Q &amp; A</a:t>
            </a:r>
          </a:p>
        </p:txBody>
      </p:sp>
      <p:pic>
        <p:nvPicPr>
          <p:cNvPr id="554" name="Google Shape;494;p42" descr="Google Shape;494;p42"/>
          <p:cNvPicPr>
            <a:picLocks noChangeAspect="1"/>
          </p:cNvPicPr>
          <p:nvPr/>
        </p:nvPicPr>
        <p:blipFill>
          <a:blip r:embed="rId2">
            <a:extLst/>
          </a:blip>
          <a:srcRect l="16841" t="0" r="16492" b="0"/>
          <a:stretch>
            <a:fillRect/>
          </a:stretch>
        </p:blipFill>
        <p:spPr>
          <a:xfrm>
            <a:off x="7498967" y="990600"/>
            <a:ext cx="3145384" cy="4718050"/>
          </a:xfrm>
          <a:prstGeom prst="rect">
            <a:avLst/>
          </a:prstGeom>
          <a:ln w="12700">
            <a:miter lim="400000"/>
          </a:ln>
        </p:spPr>
      </p:pic>
      <p:sp>
        <p:nvSpPr>
          <p:cNvPr id="555" name="Google Shape;495;p42"/>
          <p:cNvSpPr txBox="1"/>
          <p:nvPr/>
        </p:nvSpPr>
        <p:spPr>
          <a:xfrm>
            <a:off x="619765" y="4925293"/>
            <a:ext cx="6004551" cy="694649"/>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spAutoFit/>
          </a:bodyPr>
          <a:lstStyle/>
          <a:p>
            <a:pPr lvl="1" indent="457200">
              <a:lnSpc>
                <a:spcPct val="150000"/>
              </a:lnSpc>
              <a:defRPr sz="1600" u="sng">
                <a:solidFill>
                  <a:srgbClr val="0563C1"/>
                </a:solidFill>
                <a:uFill>
                  <a:solidFill>
                    <a:srgbClr val="0563C1"/>
                  </a:solidFill>
                </a:uFill>
                <a:latin typeface="Malgun Gothic"/>
                <a:ea typeface="Malgun Gothic"/>
                <a:cs typeface="Malgun Gothic"/>
                <a:sym typeface="Malgun Gothic"/>
              </a:defRPr>
            </a:pPr>
            <a:r>
              <a:rPr>
                <a:solidFill>
                  <a:srgbClr val="0000FF"/>
                </a:solidFill>
                <a:uFill>
                  <a:solidFill>
                    <a:srgbClr val="0000FF"/>
                  </a:solidFill>
                </a:uFill>
                <a:hlinkClick r:id="rId3" invalidUrl="" action="" tgtFrame="" tooltip="" history="1" highlightClick="0" endSnd="0"/>
              </a:rPr>
              <a:t>https://www.facebook.com/minjoo.choi.562/</a:t>
            </a:r>
          </a:p>
          <a:p>
            <a:pPr lvl="1" indent="457200">
              <a:lnSpc>
                <a:spcPct val="150000"/>
              </a:lnSpc>
              <a:defRPr sz="1600" u="sng">
                <a:solidFill>
                  <a:srgbClr val="0563C1"/>
                </a:solidFill>
                <a:uFill>
                  <a:solidFill>
                    <a:srgbClr val="0563C1"/>
                  </a:solidFill>
                </a:uFill>
                <a:latin typeface="Malgun Gothic"/>
                <a:ea typeface="Malgun Gothic"/>
                <a:cs typeface="Malgun Gothic"/>
                <a:sym typeface="Malgun Gothic"/>
              </a:defRPr>
            </a:pPr>
            <a:r>
              <a:rPr>
                <a:solidFill>
                  <a:srgbClr val="0000FF"/>
                </a:solidFill>
                <a:uFill>
                  <a:solidFill>
                    <a:srgbClr val="0000FF"/>
                  </a:solidFill>
                </a:uFill>
                <a:hlinkClick r:id="rId4" invalidUrl="" action="" tgtFrame="" tooltip="" history="1" highlightClick="0" endSnd="0"/>
              </a:rPr>
              <a:t>https://github.com/Judy-Choi</a:t>
            </a:r>
            <a:r>
              <a:rPr u="none">
                <a:solidFill>
                  <a:srgbClr val="000000"/>
                </a:solidFill>
                <a:uFillTx/>
              </a:rPr>
              <a:t> </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9" name="Google Shape;123;p6"/>
          <p:cNvSpPr txBox="1"/>
          <p:nvPr>
            <p:ph type="title"/>
          </p:nvPr>
        </p:nvSpPr>
        <p:spPr>
          <a:prstGeom prst="rect">
            <a:avLst/>
          </a:prstGeom>
        </p:spPr>
        <p:txBody>
          <a:bodyPr/>
          <a:lstStyle/>
          <a:p>
            <a:pPr/>
            <a:r>
              <a:t>Machine Learning</a:t>
            </a:r>
          </a:p>
        </p:txBody>
      </p:sp>
      <p:pic>
        <p:nvPicPr>
          <p:cNvPr id="140" name="Google Shape;124;p6" descr="Google Shape;124;p6"/>
          <p:cNvPicPr>
            <a:picLocks noChangeAspect="1"/>
          </p:cNvPicPr>
          <p:nvPr/>
        </p:nvPicPr>
        <p:blipFill>
          <a:blip r:embed="rId3">
            <a:extLst/>
          </a:blip>
          <a:stretch>
            <a:fillRect/>
          </a:stretch>
        </p:blipFill>
        <p:spPr>
          <a:xfrm>
            <a:off x="3023935" y="1724622"/>
            <a:ext cx="6144128" cy="4394940"/>
          </a:xfrm>
          <a:prstGeom prst="rect">
            <a:avLst/>
          </a:prstGeom>
          <a:ln w="12700">
            <a:miter lim="400000"/>
          </a:ln>
        </p:spPr>
      </p:pic>
      <p:sp>
        <p:nvSpPr>
          <p:cNvPr id="141" name="Google Shape;125;p6"/>
          <p:cNvSpPr txBox="1"/>
          <p:nvPr/>
        </p:nvSpPr>
        <p:spPr>
          <a:xfrm>
            <a:off x="2532251" y="6339232"/>
            <a:ext cx="9614025" cy="269199"/>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spAutoFit/>
          </a:bodyPr>
          <a:lstStyle>
            <a:lvl1pPr>
              <a:defRPr sz="1200">
                <a:solidFill>
                  <a:srgbClr val="7F7F7F"/>
                </a:solidFill>
                <a:latin typeface="Malgun Gothic"/>
                <a:ea typeface="Malgun Gothic"/>
                <a:cs typeface="Malgun Gothic"/>
                <a:sym typeface="Malgun Gothic"/>
              </a:defRPr>
            </a:lvl1pPr>
          </a:lstStyle>
          <a:p>
            <a:pPr/>
            <a:r>
              <a:t>https://medium.com/intro-to-artificial-intelligence/reinforce-a-policy-gradient-based-reinforcement-learning-algorithm-84bde440c816</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5" name="Google Shape;131;p7"/>
          <p:cNvSpPr txBox="1"/>
          <p:nvPr>
            <p:ph type="title"/>
          </p:nvPr>
        </p:nvSpPr>
        <p:spPr>
          <a:prstGeom prst="rect">
            <a:avLst/>
          </a:prstGeom>
        </p:spPr>
        <p:txBody>
          <a:bodyPr/>
          <a:lstStyle/>
          <a:p>
            <a:pPr/>
            <a:r>
              <a:t>Machine Learning vs Deep Learning</a:t>
            </a:r>
          </a:p>
        </p:txBody>
      </p:sp>
      <p:pic>
        <p:nvPicPr>
          <p:cNvPr id="146" name="Google Shape;132;p7" descr="Google Shape;132;p7"/>
          <p:cNvPicPr>
            <a:picLocks noChangeAspect="1"/>
          </p:cNvPicPr>
          <p:nvPr/>
        </p:nvPicPr>
        <p:blipFill>
          <a:blip r:embed="rId3">
            <a:extLst/>
          </a:blip>
          <a:stretch>
            <a:fillRect/>
          </a:stretch>
        </p:blipFill>
        <p:spPr>
          <a:xfrm>
            <a:off x="2290415" y="1828800"/>
            <a:ext cx="7611172" cy="3740904"/>
          </a:xfrm>
          <a:prstGeom prst="rect">
            <a:avLst/>
          </a:prstGeom>
          <a:ln w="12700">
            <a:miter lim="400000"/>
          </a:ln>
        </p:spPr>
      </p:pic>
      <p:sp>
        <p:nvSpPr>
          <p:cNvPr id="147" name="Google Shape;133;p7"/>
          <p:cNvSpPr txBox="1"/>
          <p:nvPr/>
        </p:nvSpPr>
        <p:spPr>
          <a:xfrm>
            <a:off x="6921779" y="6210574"/>
            <a:ext cx="5073092" cy="269199"/>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spAutoFit/>
          </a:bodyPr>
          <a:lstStyle>
            <a:lvl1pPr>
              <a:defRPr sz="1200">
                <a:solidFill>
                  <a:srgbClr val="7F7F7F"/>
                </a:solidFill>
                <a:latin typeface="Malgun Gothic"/>
                <a:ea typeface="Malgun Gothic"/>
                <a:cs typeface="Malgun Gothic"/>
                <a:sym typeface="Malgun Gothic"/>
              </a:defRPr>
            </a:lvl1pPr>
          </a:lstStyle>
          <a:p>
            <a:pPr/>
            <a:r>
              <a:t>https://lawtomated.com/a-i-technical-machine-vs-deep-learning/</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1" name="Google Shape;139;p8"/>
          <p:cNvSpPr txBox="1"/>
          <p:nvPr>
            <p:ph type="title"/>
          </p:nvPr>
        </p:nvSpPr>
        <p:spPr>
          <a:prstGeom prst="rect">
            <a:avLst/>
          </a:prstGeom>
        </p:spPr>
        <p:txBody>
          <a:bodyPr/>
          <a:lstStyle/>
          <a:p>
            <a:pPr/>
            <a:r>
              <a:t>Deep Learning</a:t>
            </a:r>
          </a:p>
        </p:txBody>
      </p:sp>
      <p:sp>
        <p:nvSpPr>
          <p:cNvPr id="152" name="Google Shape;140;p8"/>
          <p:cNvSpPr txBox="1"/>
          <p:nvPr>
            <p:ph type="body" idx="1"/>
          </p:nvPr>
        </p:nvSpPr>
        <p:spPr>
          <a:prstGeom prst="rect">
            <a:avLst/>
          </a:prstGeom>
        </p:spPr>
        <p:txBody>
          <a:bodyPr/>
          <a:lstStyle/>
          <a:p>
            <a:pPr marL="228600" indent="-228600">
              <a:spcBef>
                <a:spcPts val="0"/>
              </a:spcBef>
            </a:pPr>
            <a:r>
              <a:t>Neural Network</a:t>
            </a:r>
          </a:p>
          <a:p>
            <a:pPr lvl="1" marL="685800" indent="-228600">
              <a:spcBef>
                <a:spcPts val="500"/>
              </a:spcBef>
              <a:buSzPts val="2000"/>
              <a:defRPr sz="2000"/>
            </a:pPr>
            <a:r>
              <a:t>Artificial neural network mimicking neural networks in the human brain.</a:t>
            </a:r>
          </a:p>
          <a:p>
            <a:pPr lvl="1" marL="685800" indent="-228600">
              <a:spcBef>
                <a:spcPts val="500"/>
              </a:spcBef>
              <a:buSzPts val="2000"/>
              <a:defRPr sz="2000"/>
            </a:pPr>
            <a:r>
              <a:t>Brain : Neuron = A.I : Perceptron</a:t>
            </a:r>
          </a:p>
        </p:txBody>
      </p:sp>
      <p:pic>
        <p:nvPicPr>
          <p:cNvPr id="153" name="Google Shape;141;p8" descr="Google Shape;141;p8"/>
          <p:cNvPicPr>
            <a:picLocks noChangeAspect="1"/>
          </p:cNvPicPr>
          <p:nvPr/>
        </p:nvPicPr>
        <p:blipFill>
          <a:blip r:embed="rId3">
            <a:extLst/>
          </a:blip>
          <a:stretch>
            <a:fillRect/>
          </a:stretch>
        </p:blipFill>
        <p:spPr>
          <a:xfrm>
            <a:off x="762570" y="3338898"/>
            <a:ext cx="6812536" cy="2405827"/>
          </a:xfrm>
          <a:prstGeom prst="rect">
            <a:avLst/>
          </a:prstGeom>
          <a:ln w="12700">
            <a:miter lim="400000"/>
          </a:ln>
        </p:spPr>
      </p:pic>
      <p:sp>
        <p:nvSpPr>
          <p:cNvPr id="154" name="Google Shape;142;p8"/>
          <p:cNvSpPr txBox="1"/>
          <p:nvPr/>
        </p:nvSpPr>
        <p:spPr>
          <a:xfrm>
            <a:off x="7509885" y="6032879"/>
            <a:ext cx="4636392" cy="446999"/>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spAutoFit/>
          </a:bodyPr>
          <a:lstStyle>
            <a:lvl1pPr>
              <a:defRPr sz="1200">
                <a:solidFill>
                  <a:srgbClr val="7F7F7F"/>
                </a:solidFill>
                <a:latin typeface="Malgun Gothic"/>
                <a:ea typeface="Malgun Gothic"/>
                <a:cs typeface="Malgun Gothic"/>
                <a:sym typeface="Malgun Gothic"/>
              </a:defRPr>
            </a:lvl1pPr>
          </a:lstStyle>
          <a:p>
            <a:pPr/>
            <a:r>
              <a:t>https://gongster.medium.com/how-does-a-neural-network-work-intuitively-in-code-f51f7b2c1e3f</a:t>
            </a:r>
          </a:p>
        </p:txBody>
      </p:sp>
      <p:sp>
        <p:nvSpPr>
          <p:cNvPr id="155" name="Google Shape;143;p8"/>
          <p:cNvSpPr txBox="1"/>
          <p:nvPr/>
        </p:nvSpPr>
        <p:spPr>
          <a:xfrm>
            <a:off x="808296" y="6032879"/>
            <a:ext cx="4889054" cy="446999"/>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spAutoFit/>
          </a:bodyPr>
          <a:lstStyle>
            <a:lvl1pPr>
              <a:defRPr sz="1200">
                <a:solidFill>
                  <a:srgbClr val="7F7F7F"/>
                </a:solidFill>
                <a:latin typeface="Malgun Gothic"/>
                <a:ea typeface="Malgun Gothic"/>
                <a:cs typeface="Malgun Gothic"/>
                <a:sym typeface="Malgun Gothic"/>
              </a:defRPr>
            </a:lvl1pPr>
          </a:lstStyle>
          <a:p>
            <a:pPr/>
            <a:r>
              <a:t>https://smartstuartkim.wordpress.com/2019/01/27/history-of-neural-networks-1-perceptron/</a:t>
            </a:r>
          </a:p>
        </p:txBody>
      </p:sp>
      <p:pic>
        <p:nvPicPr>
          <p:cNvPr id="156" name="Google Shape;144;p8" descr="Google Shape;144;p8"/>
          <p:cNvPicPr>
            <a:picLocks noChangeAspect="1"/>
          </p:cNvPicPr>
          <p:nvPr/>
        </p:nvPicPr>
        <p:blipFill>
          <a:blip r:embed="rId4">
            <a:extLst/>
          </a:blip>
          <a:stretch>
            <a:fillRect/>
          </a:stretch>
        </p:blipFill>
        <p:spPr>
          <a:xfrm>
            <a:off x="7650733" y="3141859"/>
            <a:ext cx="4288688" cy="2799903"/>
          </a:xfrm>
          <a:prstGeom prst="rect">
            <a:avLst/>
          </a:prstGeom>
          <a:ln w="12700">
            <a:miter lim="400000"/>
          </a:ln>
        </p:spPr>
      </p:pic>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0" name="Google Shape;150;p9"/>
          <p:cNvSpPr txBox="1"/>
          <p:nvPr>
            <p:ph type="title"/>
          </p:nvPr>
        </p:nvSpPr>
        <p:spPr>
          <a:prstGeom prst="rect">
            <a:avLst/>
          </a:prstGeom>
        </p:spPr>
        <p:txBody>
          <a:bodyPr/>
          <a:lstStyle/>
          <a:p>
            <a:pPr/>
            <a:r>
              <a:t>Deep Learning</a:t>
            </a:r>
          </a:p>
        </p:txBody>
      </p:sp>
      <p:sp>
        <p:nvSpPr>
          <p:cNvPr id="161" name="Google Shape;151;p9"/>
          <p:cNvSpPr txBox="1"/>
          <p:nvPr>
            <p:ph type="body" idx="1"/>
          </p:nvPr>
        </p:nvSpPr>
        <p:spPr>
          <a:prstGeom prst="rect">
            <a:avLst/>
          </a:prstGeom>
        </p:spPr>
        <p:txBody>
          <a:bodyPr/>
          <a:lstStyle>
            <a:lvl1pPr marL="228600" indent="-228600">
              <a:spcBef>
                <a:spcPts val="0"/>
              </a:spcBef>
            </a:lvl1pPr>
            <a:lvl2pPr marL="685800" indent="-228600">
              <a:spcBef>
                <a:spcPts val="500"/>
              </a:spcBef>
              <a:buSzPts val="2000"/>
              <a:defRPr sz="2000"/>
            </a:lvl2pPr>
          </a:lstStyle>
          <a:p>
            <a:pPr/>
            <a:r>
              <a:t>Deep Neural Network (DNN)</a:t>
            </a:r>
          </a:p>
          <a:p>
            <a:pPr lvl="1"/>
            <a:r>
              <a:t>A network of multiple layers of perceptron layers</a:t>
            </a:r>
          </a:p>
        </p:txBody>
      </p:sp>
      <p:pic>
        <p:nvPicPr>
          <p:cNvPr id="162" name="Google Shape;152;p9" descr="Google Shape;152;p9"/>
          <p:cNvPicPr>
            <a:picLocks noChangeAspect="1"/>
          </p:cNvPicPr>
          <p:nvPr/>
        </p:nvPicPr>
        <p:blipFill>
          <a:blip r:embed="rId3">
            <a:extLst/>
          </a:blip>
          <a:stretch>
            <a:fillRect/>
          </a:stretch>
        </p:blipFill>
        <p:spPr>
          <a:xfrm>
            <a:off x="2038350" y="3013659"/>
            <a:ext cx="8115300" cy="3057528"/>
          </a:xfrm>
          <a:prstGeom prst="rect">
            <a:avLst/>
          </a:prstGeom>
          <a:ln w="12700">
            <a:miter lim="400000"/>
          </a:ln>
        </p:spPr>
      </p:pic>
      <p:sp>
        <p:nvSpPr>
          <p:cNvPr id="163" name="Google Shape;153;p9"/>
          <p:cNvSpPr txBox="1"/>
          <p:nvPr/>
        </p:nvSpPr>
        <p:spPr>
          <a:xfrm>
            <a:off x="6141725" y="6489700"/>
            <a:ext cx="6004552" cy="269199"/>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spAutoFit/>
          </a:bodyPr>
          <a:lstStyle>
            <a:lvl1pPr>
              <a:defRPr sz="1200">
                <a:solidFill>
                  <a:srgbClr val="7F7F7F"/>
                </a:solidFill>
                <a:latin typeface="Malgun Gothic"/>
                <a:ea typeface="Malgun Gothic"/>
                <a:cs typeface="Malgun Gothic"/>
                <a:sym typeface="Malgun Gothic"/>
              </a:defRPr>
            </a:lvl1pPr>
          </a:lstStyle>
          <a:p>
            <a:pPr/>
            <a:r>
              <a:t>https://www.analyticsvidhya.com/blog/2021/05/convolutional-neural-networks-cnn/</a:t>
            </a:r>
          </a:p>
        </p:txBody>
      </p:sp>
      <p:pic>
        <p:nvPicPr>
          <p:cNvPr id="164" name="Google Shape;154;p9" descr="Google Shape;154;p9"/>
          <p:cNvPicPr>
            <a:picLocks noChangeAspect="1"/>
          </p:cNvPicPr>
          <p:nvPr/>
        </p:nvPicPr>
        <p:blipFill>
          <a:blip r:embed="rId4">
            <a:extLst/>
          </a:blip>
          <a:stretch>
            <a:fillRect/>
          </a:stretch>
        </p:blipFill>
        <p:spPr>
          <a:xfrm>
            <a:off x="7702550" y="520191"/>
            <a:ext cx="4489450" cy="1969518"/>
          </a:xfrm>
          <a:prstGeom prst="rect">
            <a:avLst/>
          </a:prstGeom>
          <a:ln w="12700">
            <a:miter lim="400000"/>
          </a:ln>
        </p:spPr>
      </p:pic>
      <p:sp>
        <p:nvSpPr>
          <p:cNvPr id="165" name="Google Shape;155;p9"/>
          <p:cNvSpPr txBox="1"/>
          <p:nvPr/>
        </p:nvSpPr>
        <p:spPr>
          <a:xfrm>
            <a:off x="6364308" y="6173932"/>
            <a:ext cx="5559384" cy="269199"/>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spAutoFit/>
          </a:bodyPr>
          <a:lstStyle>
            <a:lvl1pPr>
              <a:defRPr sz="1200">
                <a:solidFill>
                  <a:srgbClr val="7F7F7F"/>
                </a:solidFill>
                <a:latin typeface="Malgun Gothic"/>
                <a:ea typeface="Malgun Gothic"/>
                <a:cs typeface="Malgun Gothic"/>
                <a:sym typeface="Malgun Gothic"/>
              </a:defRPr>
            </a:lvl1pPr>
          </a:lstStyle>
          <a:p>
            <a:pPr/>
            <a:r>
              <a:t>https://towardsdatascience.com/training-deep-neural-networks-9fdb1964b964</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Office 테마">
  <a:themeElements>
    <a:clrScheme name="Office 테마">
      <a:dk1>
        <a:srgbClr val="000000"/>
      </a:dk1>
      <a:lt1>
        <a:srgbClr val="FFFFFF"/>
      </a:lt1>
      <a:dk2>
        <a:srgbClr val="A7A7A7"/>
      </a:dk2>
      <a:lt2>
        <a:srgbClr val="535353"/>
      </a:lt2>
      <a:accent1>
        <a:srgbClr val="5B9BD5"/>
      </a:accent1>
      <a:accent2>
        <a:srgbClr val="ED7D31"/>
      </a:accent2>
      <a:accent3>
        <a:srgbClr val="A5A5A5"/>
      </a:accent3>
      <a:accent4>
        <a:srgbClr val="FFC000"/>
      </a:accent4>
      <a:accent5>
        <a:srgbClr val="4472C4"/>
      </a:accent5>
      <a:accent6>
        <a:srgbClr val="70AD47"/>
      </a:accent6>
      <a:hlink>
        <a:srgbClr val="0000FF"/>
      </a:hlink>
      <a:folHlink>
        <a:srgbClr val="FF00FF"/>
      </a:folHlink>
    </a:clrScheme>
    <a:fontScheme name="Office 테마">
      <a:majorFont>
        <a:latin typeface="Arial"/>
        <a:ea typeface="Arial"/>
        <a:cs typeface="Arial"/>
      </a:majorFont>
      <a:minorFont>
        <a:latin typeface="Helvetica"/>
        <a:ea typeface="Helvetica"/>
        <a:cs typeface="Helvetica"/>
      </a:minorFont>
    </a:fontScheme>
    <a:fmtScheme name="Office 테마">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0" tIns="0" rIns="0" bIns="0"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0" tIns="0" rIns="0" bIns="0"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Office 테마">
  <a:themeElements>
    <a:clrScheme name="Office 테마">
      <a:dk1>
        <a:srgbClr val="000000"/>
      </a:dk1>
      <a:lt1>
        <a:srgbClr val="FFFFFF"/>
      </a:lt1>
      <a:dk2>
        <a:srgbClr val="A7A7A7"/>
      </a:dk2>
      <a:lt2>
        <a:srgbClr val="535353"/>
      </a:lt2>
      <a:accent1>
        <a:srgbClr val="5B9BD5"/>
      </a:accent1>
      <a:accent2>
        <a:srgbClr val="ED7D31"/>
      </a:accent2>
      <a:accent3>
        <a:srgbClr val="A5A5A5"/>
      </a:accent3>
      <a:accent4>
        <a:srgbClr val="FFC000"/>
      </a:accent4>
      <a:accent5>
        <a:srgbClr val="4472C4"/>
      </a:accent5>
      <a:accent6>
        <a:srgbClr val="70AD47"/>
      </a:accent6>
      <a:hlink>
        <a:srgbClr val="0000FF"/>
      </a:hlink>
      <a:folHlink>
        <a:srgbClr val="FF00FF"/>
      </a:folHlink>
    </a:clrScheme>
    <a:fontScheme name="Office 테마">
      <a:majorFont>
        <a:latin typeface="Arial"/>
        <a:ea typeface="Arial"/>
        <a:cs typeface="Arial"/>
      </a:majorFont>
      <a:minorFont>
        <a:latin typeface="Helvetica"/>
        <a:ea typeface="Helvetica"/>
        <a:cs typeface="Helvetica"/>
      </a:minorFont>
    </a:fontScheme>
    <a:fmtScheme name="Office 테마">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0" tIns="0" rIns="0" bIns="0"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0" tIns="0" rIns="0" bIns="0"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